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60" r:id="rId3"/>
    <p:sldId id="257" r:id="rId4"/>
    <p:sldId id="261" r:id="rId5"/>
    <p:sldId id="262" r:id="rId6"/>
    <p:sldId id="264" r:id="rId7"/>
    <p:sldId id="263" r:id="rId8"/>
    <p:sldId id="265" r:id="rId9"/>
    <p:sldId id="266" r:id="rId10"/>
    <p:sldId id="267" r:id="rId11"/>
    <p:sldId id="268" r:id="rId12"/>
    <p:sldId id="269" r:id="rId13"/>
    <p:sldId id="270" r:id="rId14"/>
    <p:sldId id="272" r:id="rId15"/>
    <p:sldId id="271" r:id="rId16"/>
    <p:sldId id="273" r:id="rId17"/>
    <p:sldId id="274" r:id="rId18"/>
    <p:sldId id="275"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D104-A433-95FC-48B4-C43D0ACEB7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F54E3D-3FC6-69F0-6DD6-A50CE7929C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12155E-5E0E-2F3E-56E2-83CB85945B4F}"/>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5" name="Footer Placeholder 4">
            <a:extLst>
              <a:ext uri="{FF2B5EF4-FFF2-40B4-BE49-F238E27FC236}">
                <a16:creationId xmlns:a16="http://schemas.microsoft.com/office/drawing/2014/main" id="{B612484F-B3E9-ABCE-5478-0A26F9A658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070C6-8B1F-436E-9DA0-64566D8A3661}"/>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3694047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22F6-7DB0-578D-A65E-DE08172CB7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A1F45B-6F93-7106-F15A-7F9F6CC1B5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D6354-26A7-F728-E103-C130705FE8EC}"/>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5" name="Footer Placeholder 4">
            <a:extLst>
              <a:ext uri="{FF2B5EF4-FFF2-40B4-BE49-F238E27FC236}">
                <a16:creationId xmlns:a16="http://schemas.microsoft.com/office/drawing/2014/main" id="{6A71F598-4A00-B0DF-1D77-0E9CE2348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BE7F3-1FBA-4AA4-33FB-2C2F1318EF7E}"/>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337300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65F5-0B80-D501-DE6F-A8BA1EE8B9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BEB205-F6B2-C3D9-DB93-AF72045A49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34BD3D-7DD9-7369-8E5C-0EF0C0A3B820}"/>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5" name="Footer Placeholder 4">
            <a:extLst>
              <a:ext uri="{FF2B5EF4-FFF2-40B4-BE49-F238E27FC236}">
                <a16:creationId xmlns:a16="http://schemas.microsoft.com/office/drawing/2014/main" id="{C4387269-0EA4-EAE1-3892-349BD8D7D2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45851-3E99-19C5-26AF-EA74569F889E}"/>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1432217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0E1A3-203D-741C-16CD-E6217947B4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A7ADA6-7EF5-10AC-38F6-6ED2FD9CC5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12EA0F-9231-F267-CAAD-A452281C97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B2CF8D-6233-5600-0744-6C8DD569CB22}"/>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6" name="Footer Placeholder 5">
            <a:extLst>
              <a:ext uri="{FF2B5EF4-FFF2-40B4-BE49-F238E27FC236}">
                <a16:creationId xmlns:a16="http://schemas.microsoft.com/office/drawing/2014/main" id="{0F3BBB23-B7AA-DA8F-52BF-7CAAB73FB3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BA3D58-6953-70F9-9598-95E2C2CE1F5E}"/>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1902411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CACD-3670-0C00-5D4C-047977399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588EE-D93E-4AC6-79CA-215941984C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AB1822-DD86-FE63-5C1D-5B032BA591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5305A7-AF1A-9ED1-7D09-D001ED95A4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B13866-5303-50D2-63B1-FF5E39A89E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F1E190-F10B-7811-E7E3-D97FC38D2439}"/>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8" name="Footer Placeholder 7">
            <a:extLst>
              <a:ext uri="{FF2B5EF4-FFF2-40B4-BE49-F238E27FC236}">
                <a16:creationId xmlns:a16="http://schemas.microsoft.com/office/drawing/2014/main" id="{2CF6FF2F-0CBC-F44F-0EDA-01F1DBA4EF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D9A8D4-99A2-E4AA-898D-15D13E49A7A1}"/>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2327740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6F76-580F-61B3-4605-C34E81B01F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24F3D7-DB4B-413E-1BBD-E9B62FEC3E5F}"/>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4" name="Footer Placeholder 3">
            <a:extLst>
              <a:ext uri="{FF2B5EF4-FFF2-40B4-BE49-F238E27FC236}">
                <a16:creationId xmlns:a16="http://schemas.microsoft.com/office/drawing/2014/main" id="{0E29716B-45D4-A645-E5D8-AE13E91BF3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4330D0-59B8-3538-7DDE-EB41C328AB20}"/>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3355242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6A0D53-4610-4D8D-EE7A-094A5E20D275}"/>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3" name="Footer Placeholder 2">
            <a:extLst>
              <a:ext uri="{FF2B5EF4-FFF2-40B4-BE49-F238E27FC236}">
                <a16:creationId xmlns:a16="http://schemas.microsoft.com/office/drawing/2014/main" id="{CD237149-0F1A-CD06-992C-EA26175057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5F4E66-533A-270E-40F6-1B72C2CC72BE}"/>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204769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18603-8057-043E-9467-2CD73DDAE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4553BF-3850-0B73-0179-0C5706D4E7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4F1BFA-F7B1-1873-02AE-B716F22864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6B04F3-CD35-BC2D-F6AC-1FB21664C37C}"/>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6" name="Footer Placeholder 5">
            <a:extLst>
              <a:ext uri="{FF2B5EF4-FFF2-40B4-BE49-F238E27FC236}">
                <a16:creationId xmlns:a16="http://schemas.microsoft.com/office/drawing/2014/main" id="{513C508F-EAC1-518E-296C-D4E2945AF3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06009-59D7-1F69-049E-D4CFC1BE7CDE}"/>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3737015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219BD-975D-8748-1291-3C839CA2AB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8EE4C7-B6DA-9E90-16F4-7518F060E1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3B4B4B-9394-E29B-DBA5-A250C038E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9E2B89-46EA-55AA-BA53-9F4624F82F27}"/>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6" name="Footer Placeholder 5">
            <a:extLst>
              <a:ext uri="{FF2B5EF4-FFF2-40B4-BE49-F238E27FC236}">
                <a16:creationId xmlns:a16="http://schemas.microsoft.com/office/drawing/2014/main" id="{77B21F1C-29F7-CFF3-4752-7436CF20BF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04F905-22C5-B145-FB8E-EF4B14E6EF65}"/>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1112120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7FB3D-EACA-2254-F765-2289909866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0E77E9-0CE0-3615-BE60-192B6D4D7E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7AEBC-DBED-FEA2-8FBA-59B12147975B}"/>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5" name="Footer Placeholder 4">
            <a:extLst>
              <a:ext uri="{FF2B5EF4-FFF2-40B4-BE49-F238E27FC236}">
                <a16:creationId xmlns:a16="http://schemas.microsoft.com/office/drawing/2014/main" id="{6E2A30B0-5E42-B5CC-0F23-3F4C9837E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E2CFEE-3534-20BF-9E78-08F7430D379A}"/>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177835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AF80C5-A9BD-7576-DFDB-844A320871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67B824-D022-4103-3D17-69FBC6E686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688F48-52F8-A105-1EFB-1E820DD02E60}"/>
              </a:ext>
            </a:extLst>
          </p:cNvPr>
          <p:cNvSpPr>
            <a:spLocks noGrp="1"/>
          </p:cNvSpPr>
          <p:nvPr>
            <p:ph type="dt" sz="half" idx="10"/>
          </p:nvPr>
        </p:nvSpPr>
        <p:spPr/>
        <p:txBody>
          <a:bodyPr/>
          <a:lstStyle/>
          <a:p>
            <a:fld id="{78377B56-A6BE-B44E-A158-24A37A29532E}" type="datetimeFigureOut">
              <a:rPr lang="en-US" smtClean="0"/>
              <a:t>4/9/24</a:t>
            </a:fld>
            <a:endParaRPr lang="en-US"/>
          </a:p>
        </p:txBody>
      </p:sp>
      <p:sp>
        <p:nvSpPr>
          <p:cNvPr id="5" name="Footer Placeholder 4">
            <a:extLst>
              <a:ext uri="{FF2B5EF4-FFF2-40B4-BE49-F238E27FC236}">
                <a16:creationId xmlns:a16="http://schemas.microsoft.com/office/drawing/2014/main" id="{94AE2CB7-9AC5-CFF2-2063-F375015E5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7D7C7E-AF8D-5DF3-1140-906DB6A00BD7}"/>
              </a:ext>
            </a:extLst>
          </p:cNvPr>
          <p:cNvSpPr>
            <a:spLocks noGrp="1"/>
          </p:cNvSpPr>
          <p:nvPr>
            <p:ph type="sldNum" sz="quarter" idx="12"/>
          </p:nvPr>
        </p:nvSpPr>
        <p:spPr/>
        <p:txBody>
          <a:bodyPr/>
          <a:lstStyle/>
          <a:p>
            <a:fld id="{70AF000F-71E5-7042-85D7-83C980B725FA}" type="slidenum">
              <a:rPr lang="en-US" smtClean="0"/>
              <a:t>‹#›</a:t>
            </a:fld>
            <a:endParaRPr lang="en-US"/>
          </a:p>
        </p:txBody>
      </p:sp>
    </p:spTree>
    <p:extLst>
      <p:ext uri="{BB962C8B-B14F-4D97-AF65-F5344CB8AC3E}">
        <p14:creationId xmlns:p14="http://schemas.microsoft.com/office/powerpoint/2010/main" val="579707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83A6D1-FF60-9B79-281E-E1948C1BED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5DBB6A-CC7D-0DE7-7671-1B6A3225D7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85DABB-37F4-2497-BF2A-F6046B5E34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377B56-A6BE-B44E-A158-24A37A29532E}" type="datetimeFigureOut">
              <a:rPr lang="en-US" smtClean="0"/>
              <a:t>4/9/24</a:t>
            </a:fld>
            <a:endParaRPr lang="en-US"/>
          </a:p>
        </p:txBody>
      </p:sp>
      <p:sp>
        <p:nvSpPr>
          <p:cNvPr id="5" name="Footer Placeholder 4">
            <a:extLst>
              <a:ext uri="{FF2B5EF4-FFF2-40B4-BE49-F238E27FC236}">
                <a16:creationId xmlns:a16="http://schemas.microsoft.com/office/drawing/2014/main" id="{5B8DCC98-B589-E310-B00B-BB1A68FF82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24EA8E-F642-3595-3574-A88DEEA3E9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AF000F-71E5-7042-85D7-83C980B725FA}" type="slidenum">
              <a:rPr lang="en-US" smtClean="0"/>
              <a:t>‹#›</a:t>
            </a:fld>
            <a:endParaRPr lang="en-US"/>
          </a:p>
        </p:txBody>
      </p:sp>
    </p:spTree>
    <p:extLst>
      <p:ext uri="{BB962C8B-B14F-4D97-AF65-F5344CB8AC3E}">
        <p14:creationId xmlns:p14="http://schemas.microsoft.com/office/powerpoint/2010/main" val="1929165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ED65-F233-5A48-0201-B13599B48E93}"/>
              </a:ext>
            </a:extLst>
          </p:cNvPr>
          <p:cNvSpPr>
            <a:spLocks noGrp="1"/>
          </p:cNvSpPr>
          <p:nvPr>
            <p:ph type="title"/>
          </p:nvPr>
        </p:nvSpPr>
        <p:spPr/>
        <p:txBody>
          <a:bodyPr/>
          <a:lstStyle/>
          <a:p>
            <a:r>
              <a:rPr lang="en-US" dirty="0"/>
              <a:t>Study Schedule</a:t>
            </a:r>
          </a:p>
        </p:txBody>
      </p:sp>
      <p:sp>
        <p:nvSpPr>
          <p:cNvPr id="3" name="Content Placeholder 2">
            <a:extLst>
              <a:ext uri="{FF2B5EF4-FFF2-40B4-BE49-F238E27FC236}">
                <a16:creationId xmlns:a16="http://schemas.microsoft.com/office/drawing/2014/main" id="{8FEA772D-2DD5-851A-FEC0-518076363A7E}"/>
              </a:ext>
            </a:extLst>
          </p:cNvPr>
          <p:cNvSpPr>
            <a:spLocks noGrp="1"/>
          </p:cNvSpPr>
          <p:nvPr>
            <p:ph idx="1"/>
          </p:nvPr>
        </p:nvSpPr>
        <p:spPr/>
        <p:txBody>
          <a:bodyPr/>
          <a:lstStyle/>
          <a:p>
            <a:r>
              <a:rPr lang="en-US" dirty="0"/>
              <a:t>Make a study schedule early and stick to it</a:t>
            </a:r>
          </a:p>
          <a:p>
            <a:r>
              <a:rPr lang="en-US" dirty="0"/>
              <a:t>Consider make a hard-copy calendar with your study plan, and stick to it as you can</a:t>
            </a:r>
          </a:p>
          <a:p>
            <a:r>
              <a:rPr lang="en-US" dirty="0"/>
              <a:t>Majority of people will set aside 6-8 weeks to study for the exam</a:t>
            </a:r>
          </a:p>
          <a:p>
            <a:r>
              <a:rPr lang="en-US" dirty="0"/>
              <a:t>Ensure you take days off, 1-2 days / week</a:t>
            </a:r>
          </a:p>
          <a:p>
            <a:r>
              <a:rPr lang="en-US" dirty="0"/>
              <a:t>Diet and exercise is important throughout</a:t>
            </a:r>
          </a:p>
          <a:p>
            <a:endParaRPr lang="en-US" dirty="0"/>
          </a:p>
          <a:p>
            <a:pPr marL="0" indent="0">
              <a:buNone/>
            </a:pPr>
            <a:endParaRPr lang="en-US" dirty="0"/>
          </a:p>
        </p:txBody>
      </p:sp>
    </p:spTree>
    <p:extLst>
      <p:ext uri="{BB962C8B-B14F-4D97-AF65-F5344CB8AC3E}">
        <p14:creationId xmlns:p14="http://schemas.microsoft.com/office/powerpoint/2010/main" val="2860670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1D31-5F02-4E60-1A56-DB39B924D4F2}"/>
              </a:ext>
            </a:extLst>
          </p:cNvPr>
          <p:cNvSpPr>
            <a:spLocks noGrp="1"/>
          </p:cNvSpPr>
          <p:nvPr>
            <p:ph type="title"/>
          </p:nvPr>
        </p:nvSpPr>
        <p:spPr/>
        <p:txBody>
          <a:bodyPr/>
          <a:lstStyle/>
          <a:p>
            <a:r>
              <a:rPr lang="en-US" dirty="0"/>
              <a:t>Picking your test date</a:t>
            </a:r>
          </a:p>
        </p:txBody>
      </p:sp>
      <p:sp>
        <p:nvSpPr>
          <p:cNvPr id="3" name="Content Placeholder 2">
            <a:extLst>
              <a:ext uri="{FF2B5EF4-FFF2-40B4-BE49-F238E27FC236}">
                <a16:creationId xmlns:a16="http://schemas.microsoft.com/office/drawing/2014/main" id="{D0F2C030-EBE7-6DE6-D99F-70BA134CA960}"/>
              </a:ext>
            </a:extLst>
          </p:cNvPr>
          <p:cNvSpPr>
            <a:spLocks noGrp="1"/>
          </p:cNvSpPr>
          <p:nvPr>
            <p:ph idx="1"/>
          </p:nvPr>
        </p:nvSpPr>
        <p:spPr/>
        <p:txBody>
          <a:bodyPr/>
          <a:lstStyle/>
          <a:p>
            <a:r>
              <a:rPr lang="en-US" dirty="0"/>
              <a:t>Determine strategy for a lighter semester versus summer spent studying, whichever is most feasible and fits your studying style</a:t>
            </a:r>
          </a:p>
          <a:p>
            <a:r>
              <a:rPr lang="en-US" dirty="0"/>
              <a:t>Keep in mind you will have to schedule your test 3-6 months in advance (based on your location and available spots)</a:t>
            </a:r>
          </a:p>
          <a:p>
            <a:r>
              <a:rPr lang="en-US" dirty="0"/>
              <a:t>Common testing sites in Oklahoma</a:t>
            </a:r>
          </a:p>
          <a:p>
            <a:pPr lvl="1"/>
            <a:r>
              <a:rPr lang="en-US" dirty="0"/>
              <a:t>OKC</a:t>
            </a:r>
          </a:p>
          <a:p>
            <a:pPr lvl="1"/>
            <a:r>
              <a:rPr lang="en-US" dirty="0"/>
              <a:t>Tulsa</a:t>
            </a:r>
          </a:p>
          <a:p>
            <a:pPr lvl="1"/>
            <a:r>
              <a:rPr lang="en-US" dirty="0" err="1"/>
              <a:t>Mcalester</a:t>
            </a:r>
            <a:endParaRPr lang="en-US" dirty="0"/>
          </a:p>
          <a:p>
            <a:pPr lvl="1"/>
            <a:r>
              <a:rPr lang="en-US" dirty="0"/>
              <a:t>Lawton (temporarily closed)</a:t>
            </a:r>
          </a:p>
          <a:p>
            <a:endParaRPr lang="en-US" dirty="0"/>
          </a:p>
        </p:txBody>
      </p:sp>
    </p:spTree>
    <p:extLst>
      <p:ext uri="{BB962C8B-B14F-4D97-AF65-F5344CB8AC3E}">
        <p14:creationId xmlns:p14="http://schemas.microsoft.com/office/powerpoint/2010/main" val="4185101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0842-E0CB-A7B6-EB91-62D019EA72BE}"/>
              </a:ext>
            </a:extLst>
          </p:cNvPr>
          <p:cNvSpPr>
            <a:spLocks noGrp="1"/>
          </p:cNvSpPr>
          <p:nvPr>
            <p:ph type="title"/>
          </p:nvPr>
        </p:nvSpPr>
        <p:spPr/>
        <p:txBody>
          <a:bodyPr/>
          <a:lstStyle/>
          <a:p>
            <a:r>
              <a:rPr lang="en-US" dirty="0"/>
              <a:t>Test Prep Recourses</a:t>
            </a:r>
          </a:p>
        </p:txBody>
      </p:sp>
      <p:sp>
        <p:nvSpPr>
          <p:cNvPr id="3" name="Content Placeholder 2">
            <a:extLst>
              <a:ext uri="{FF2B5EF4-FFF2-40B4-BE49-F238E27FC236}">
                <a16:creationId xmlns:a16="http://schemas.microsoft.com/office/drawing/2014/main" id="{8FFF3D81-6581-3062-85E5-1E4B57D0A2B7}"/>
              </a:ext>
            </a:extLst>
          </p:cNvPr>
          <p:cNvSpPr>
            <a:spLocks noGrp="1"/>
          </p:cNvSpPr>
          <p:nvPr>
            <p:ph idx="1"/>
          </p:nvPr>
        </p:nvSpPr>
        <p:spPr/>
        <p:txBody>
          <a:bodyPr>
            <a:normAutofit/>
          </a:bodyPr>
          <a:lstStyle/>
          <a:p>
            <a:pPr marL="0" indent="0">
              <a:buNone/>
            </a:pPr>
            <a:r>
              <a:rPr lang="en-US" dirty="0"/>
              <a:t>Review Material</a:t>
            </a:r>
          </a:p>
          <a:p>
            <a:r>
              <a:rPr lang="en-US" dirty="0"/>
              <a:t>Kaplan – Subject Review Series (available via Metropolitan Library)</a:t>
            </a:r>
          </a:p>
          <a:p>
            <a:pPr lvl="1"/>
            <a:r>
              <a:rPr lang="en-US" dirty="0"/>
              <a:t>Biology</a:t>
            </a:r>
          </a:p>
          <a:p>
            <a:pPr lvl="1"/>
            <a:r>
              <a:rPr lang="en-US" dirty="0"/>
              <a:t>Biochemistry</a:t>
            </a:r>
          </a:p>
          <a:p>
            <a:pPr lvl="1"/>
            <a:r>
              <a:rPr lang="en-US" dirty="0"/>
              <a:t>Physics &amp; Math</a:t>
            </a:r>
          </a:p>
          <a:p>
            <a:pPr lvl="1"/>
            <a:r>
              <a:rPr lang="en-US" dirty="0"/>
              <a:t>Chemistry</a:t>
            </a:r>
          </a:p>
          <a:p>
            <a:pPr lvl="1"/>
            <a:r>
              <a:rPr lang="en-US" dirty="0"/>
              <a:t>Organic Chemistry</a:t>
            </a:r>
          </a:p>
          <a:p>
            <a:pPr lvl="1"/>
            <a:r>
              <a:rPr lang="en-US" dirty="0"/>
              <a:t>Critical Analysis &amp; Reasoning Skills </a:t>
            </a:r>
          </a:p>
          <a:p>
            <a:pPr marL="457200" lvl="1" indent="0">
              <a:buNone/>
            </a:pPr>
            <a:endParaRPr lang="en-US" dirty="0"/>
          </a:p>
          <a:p>
            <a:r>
              <a:rPr lang="en-US" dirty="0"/>
              <a:t>Princeton Review</a:t>
            </a:r>
          </a:p>
          <a:p>
            <a:pPr marL="457200" lvl="1" indent="0">
              <a:buNone/>
            </a:pPr>
            <a:endParaRPr lang="en-US" dirty="0"/>
          </a:p>
        </p:txBody>
      </p:sp>
    </p:spTree>
    <p:extLst>
      <p:ext uri="{BB962C8B-B14F-4D97-AF65-F5344CB8AC3E}">
        <p14:creationId xmlns:p14="http://schemas.microsoft.com/office/powerpoint/2010/main" val="2480655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C9F0C-6234-3BDA-7DDC-3A28F65AFAAD}"/>
              </a:ext>
            </a:extLst>
          </p:cNvPr>
          <p:cNvSpPr>
            <a:spLocks noGrp="1"/>
          </p:cNvSpPr>
          <p:nvPr>
            <p:ph type="title"/>
          </p:nvPr>
        </p:nvSpPr>
        <p:spPr/>
        <p:txBody>
          <a:bodyPr/>
          <a:lstStyle/>
          <a:p>
            <a:r>
              <a:rPr lang="en-US" dirty="0"/>
              <a:t>Practice Tests</a:t>
            </a:r>
          </a:p>
        </p:txBody>
      </p:sp>
      <p:sp>
        <p:nvSpPr>
          <p:cNvPr id="3" name="Content Placeholder 2">
            <a:extLst>
              <a:ext uri="{FF2B5EF4-FFF2-40B4-BE49-F238E27FC236}">
                <a16:creationId xmlns:a16="http://schemas.microsoft.com/office/drawing/2014/main" id="{BC8B0669-7EC7-94F1-6BA2-1D0D255F2AF7}"/>
              </a:ext>
            </a:extLst>
          </p:cNvPr>
          <p:cNvSpPr>
            <a:spLocks noGrp="1"/>
          </p:cNvSpPr>
          <p:nvPr>
            <p:ph idx="1"/>
          </p:nvPr>
        </p:nvSpPr>
        <p:spPr/>
        <p:txBody>
          <a:bodyPr>
            <a:normAutofit lnSpcReduction="10000"/>
          </a:bodyPr>
          <a:lstStyle/>
          <a:p>
            <a:r>
              <a:rPr lang="en-US" u="sng" dirty="0"/>
              <a:t>AAMC MCAT Practice Exams ($$$)</a:t>
            </a:r>
          </a:p>
          <a:p>
            <a:r>
              <a:rPr lang="en-US" dirty="0" err="1"/>
              <a:t>Examkrackers</a:t>
            </a:r>
            <a:r>
              <a:rPr lang="en-US" dirty="0"/>
              <a:t> – Practice Tests ($$$)</a:t>
            </a:r>
          </a:p>
          <a:p>
            <a:endParaRPr lang="en-US" dirty="0"/>
          </a:p>
          <a:p>
            <a:r>
              <a:rPr lang="en-US" dirty="0"/>
              <a:t>General advice would be to take one practice test at the start or shortly after starting to study to set your baseline</a:t>
            </a:r>
          </a:p>
          <a:p>
            <a:r>
              <a:rPr lang="en-US" dirty="0"/>
              <a:t>Take additional tests near your midpoint to gauge your progress</a:t>
            </a:r>
          </a:p>
          <a:p>
            <a:r>
              <a:rPr lang="en-US" dirty="0"/>
              <a:t>When near test date, emulate the testing environment during practice tests</a:t>
            </a:r>
          </a:p>
          <a:p>
            <a:pPr marL="457200" lvl="1" indent="0">
              <a:buNone/>
            </a:pPr>
            <a:r>
              <a:rPr lang="en-US" dirty="0"/>
              <a:t>	Practice how you will take your breaks between blocks</a:t>
            </a:r>
          </a:p>
          <a:p>
            <a:pPr marL="457200" lvl="1" indent="0">
              <a:buNone/>
            </a:pPr>
            <a:r>
              <a:rPr lang="en-US" dirty="0"/>
              <a:t>	Practice taking the full test at length in one sitting to develop stamina</a:t>
            </a:r>
          </a:p>
        </p:txBody>
      </p:sp>
    </p:spTree>
    <p:extLst>
      <p:ext uri="{BB962C8B-B14F-4D97-AF65-F5344CB8AC3E}">
        <p14:creationId xmlns:p14="http://schemas.microsoft.com/office/powerpoint/2010/main" val="4231981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198DA-3D19-5A42-09BF-9420A8504595}"/>
              </a:ext>
            </a:extLst>
          </p:cNvPr>
          <p:cNvSpPr>
            <a:spLocks noGrp="1"/>
          </p:cNvSpPr>
          <p:nvPr>
            <p:ph type="title"/>
          </p:nvPr>
        </p:nvSpPr>
        <p:spPr/>
        <p:txBody>
          <a:bodyPr/>
          <a:lstStyle/>
          <a:p>
            <a:r>
              <a:rPr lang="en-US" dirty="0"/>
              <a:t>Snacks</a:t>
            </a:r>
          </a:p>
        </p:txBody>
      </p:sp>
      <p:sp>
        <p:nvSpPr>
          <p:cNvPr id="3" name="Content Placeholder 2">
            <a:extLst>
              <a:ext uri="{FF2B5EF4-FFF2-40B4-BE49-F238E27FC236}">
                <a16:creationId xmlns:a16="http://schemas.microsoft.com/office/drawing/2014/main" id="{0FD9690E-6CD2-C80E-7E4C-33E907FD19D1}"/>
              </a:ext>
            </a:extLst>
          </p:cNvPr>
          <p:cNvSpPr>
            <a:spLocks noGrp="1"/>
          </p:cNvSpPr>
          <p:nvPr>
            <p:ph idx="1"/>
          </p:nvPr>
        </p:nvSpPr>
        <p:spPr/>
        <p:txBody>
          <a:bodyPr/>
          <a:lstStyle/>
          <a:p>
            <a:r>
              <a:rPr lang="en-US" dirty="0"/>
              <a:t>Regulate caffeine intake, ensure not to over indulge on day of the exam</a:t>
            </a:r>
          </a:p>
          <a:p>
            <a:r>
              <a:rPr lang="en-US" dirty="0"/>
              <a:t>Energy-dense snacks are helpful across a long test</a:t>
            </a:r>
          </a:p>
          <a:p>
            <a:pPr marL="457200" lvl="1" indent="0">
              <a:buNone/>
            </a:pPr>
            <a:r>
              <a:rPr lang="en-US" dirty="0"/>
              <a:t>	Fruit (banana, apple)</a:t>
            </a:r>
          </a:p>
          <a:p>
            <a:pPr marL="457200" lvl="1" indent="0">
              <a:buNone/>
            </a:pPr>
            <a:r>
              <a:rPr lang="en-US" dirty="0"/>
              <a:t>	Peanut butter and honey sandwich</a:t>
            </a:r>
          </a:p>
          <a:p>
            <a:pPr marL="457200" lvl="1" indent="0">
              <a:buNone/>
            </a:pPr>
            <a:r>
              <a:rPr lang="en-US" dirty="0"/>
              <a:t>	Protein bar</a:t>
            </a:r>
          </a:p>
          <a:p>
            <a:pPr marL="457200" lvl="1" indent="0">
              <a:buNone/>
            </a:pPr>
            <a:r>
              <a:rPr lang="en-US" dirty="0"/>
              <a:t>	Plenty of water</a:t>
            </a:r>
          </a:p>
          <a:p>
            <a:pPr marL="457200" lvl="1" indent="0">
              <a:buNone/>
            </a:pPr>
            <a:r>
              <a:rPr lang="en-US" dirty="0"/>
              <a:t>	Juice or drink with caffeine </a:t>
            </a:r>
          </a:p>
        </p:txBody>
      </p:sp>
    </p:spTree>
    <p:extLst>
      <p:ext uri="{BB962C8B-B14F-4D97-AF65-F5344CB8AC3E}">
        <p14:creationId xmlns:p14="http://schemas.microsoft.com/office/powerpoint/2010/main" val="2354955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2C12-A639-0F16-80B9-8427D8078794}"/>
              </a:ext>
            </a:extLst>
          </p:cNvPr>
          <p:cNvSpPr>
            <a:spLocks noGrp="1"/>
          </p:cNvSpPr>
          <p:nvPr>
            <p:ph type="title"/>
          </p:nvPr>
        </p:nvSpPr>
        <p:spPr/>
        <p:txBody>
          <a:bodyPr/>
          <a:lstStyle/>
          <a:p>
            <a:r>
              <a:rPr lang="en-US" dirty="0"/>
              <a:t>Day of Exam</a:t>
            </a:r>
          </a:p>
        </p:txBody>
      </p:sp>
      <p:sp>
        <p:nvSpPr>
          <p:cNvPr id="3" name="Content Placeholder 2">
            <a:extLst>
              <a:ext uri="{FF2B5EF4-FFF2-40B4-BE49-F238E27FC236}">
                <a16:creationId xmlns:a16="http://schemas.microsoft.com/office/drawing/2014/main" id="{2D494D78-8C1B-997E-D070-D89F77659844}"/>
              </a:ext>
            </a:extLst>
          </p:cNvPr>
          <p:cNvSpPr>
            <a:spLocks noGrp="1"/>
          </p:cNvSpPr>
          <p:nvPr>
            <p:ph idx="1"/>
          </p:nvPr>
        </p:nvSpPr>
        <p:spPr/>
        <p:txBody>
          <a:bodyPr/>
          <a:lstStyle/>
          <a:p>
            <a:r>
              <a:rPr lang="en-US" dirty="0"/>
              <a:t>The week before the exam you should read the test center instructions thoroughly</a:t>
            </a:r>
          </a:p>
          <a:p>
            <a:r>
              <a:rPr lang="en-US" dirty="0"/>
              <a:t>You typically have to bring:</a:t>
            </a:r>
          </a:p>
          <a:p>
            <a:pPr marL="457200" lvl="1" indent="0">
              <a:buNone/>
            </a:pPr>
            <a:r>
              <a:rPr lang="en-US" dirty="0"/>
              <a:t>	Two forms of ID</a:t>
            </a:r>
          </a:p>
          <a:p>
            <a:pPr marL="457200" lvl="1" indent="0">
              <a:buNone/>
            </a:pPr>
            <a:r>
              <a:rPr lang="en-US" dirty="0"/>
              <a:t>	Your printed “test confirmation”/”scheduling certificate”</a:t>
            </a:r>
          </a:p>
          <a:p>
            <a:r>
              <a:rPr lang="en-US" dirty="0"/>
              <a:t>Dress in layers</a:t>
            </a:r>
          </a:p>
          <a:p>
            <a:r>
              <a:rPr lang="en-US" dirty="0"/>
              <a:t>Bring a light jacket (without a hood) to wear if you are cold</a:t>
            </a:r>
          </a:p>
          <a:p>
            <a:r>
              <a:rPr lang="en-US" dirty="0"/>
              <a:t>Bring foam ear plugs in case the center runs out</a:t>
            </a:r>
          </a:p>
        </p:txBody>
      </p:sp>
    </p:spTree>
    <p:extLst>
      <p:ext uri="{BB962C8B-B14F-4D97-AF65-F5344CB8AC3E}">
        <p14:creationId xmlns:p14="http://schemas.microsoft.com/office/powerpoint/2010/main" val="3809674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4BC2-FE64-8EE6-97C3-2E9BDFFF6EEC}"/>
              </a:ext>
            </a:extLst>
          </p:cNvPr>
          <p:cNvSpPr>
            <a:spLocks noGrp="1"/>
          </p:cNvSpPr>
          <p:nvPr>
            <p:ph type="title"/>
          </p:nvPr>
        </p:nvSpPr>
        <p:spPr/>
        <p:txBody>
          <a:bodyPr/>
          <a:lstStyle/>
          <a:p>
            <a:r>
              <a:rPr lang="en-US" dirty="0"/>
              <a:t>Test Results</a:t>
            </a:r>
          </a:p>
        </p:txBody>
      </p:sp>
      <p:sp>
        <p:nvSpPr>
          <p:cNvPr id="3" name="Content Placeholder 2">
            <a:extLst>
              <a:ext uri="{FF2B5EF4-FFF2-40B4-BE49-F238E27FC236}">
                <a16:creationId xmlns:a16="http://schemas.microsoft.com/office/drawing/2014/main" id="{871869ED-E647-94AD-831F-18B4FFA89C7C}"/>
              </a:ext>
            </a:extLst>
          </p:cNvPr>
          <p:cNvSpPr>
            <a:spLocks noGrp="1"/>
          </p:cNvSpPr>
          <p:nvPr>
            <p:ph idx="1"/>
          </p:nvPr>
        </p:nvSpPr>
        <p:spPr/>
        <p:txBody>
          <a:bodyPr/>
          <a:lstStyle/>
          <a:p>
            <a:r>
              <a:rPr lang="en-US" dirty="0"/>
              <a:t>You will be emailed with results of your exam</a:t>
            </a:r>
          </a:p>
          <a:p>
            <a:r>
              <a:rPr lang="en-US" dirty="0"/>
              <a:t>This is typically 30-35 days after your exam date</a:t>
            </a:r>
          </a:p>
        </p:txBody>
      </p:sp>
    </p:spTree>
    <p:extLst>
      <p:ext uri="{BB962C8B-B14F-4D97-AF65-F5344CB8AC3E}">
        <p14:creationId xmlns:p14="http://schemas.microsoft.com/office/powerpoint/2010/main" val="1357851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2B2B-6491-9FB8-A794-A0AA2B694CF3}"/>
              </a:ext>
            </a:extLst>
          </p:cNvPr>
          <p:cNvSpPr>
            <a:spLocks noGrp="1"/>
          </p:cNvSpPr>
          <p:nvPr>
            <p:ph type="title"/>
          </p:nvPr>
        </p:nvSpPr>
        <p:spPr/>
        <p:txBody>
          <a:bodyPr/>
          <a:lstStyle/>
          <a:p>
            <a:r>
              <a:rPr lang="en-US" dirty="0"/>
              <a:t>Applying to Medical School</a:t>
            </a:r>
          </a:p>
        </p:txBody>
      </p:sp>
      <p:sp>
        <p:nvSpPr>
          <p:cNvPr id="3" name="Content Placeholder 2">
            <a:extLst>
              <a:ext uri="{FF2B5EF4-FFF2-40B4-BE49-F238E27FC236}">
                <a16:creationId xmlns:a16="http://schemas.microsoft.com/office/drawing/2014/main" id="{79F0D2B7-3925-DB2E-8462-DD60E71184E0}"/>
              </a:ext>
            </a:extLst>
          </p:cNvPr>
          <p:cNvSpPr>
            <a:spLocks noGrp="1"/>
          </p:cNvSpPr>
          <p:nvPr>
            <p:ph idx="1"/>
          </p:nvPr>
        </p:nvSpPr>
        <p:spPr/>
        <p:txBody>
          <a:bodyPr/>
          <a:lstStyle/>
          <a:p>
            <a:r>
              <a:rPr lang="en-US" dirty="0"/>
              <a:t>Traditionally you would apply at the start of your senior year (if you are following a traditional tract/pre-med major)</a:t>
            </a:r>
          </a:p>
          <a:p>
            <a:r>
              <a:rPr lang="en-US" dirty="0"/>
              <a:t>Your time in college should be spent striving to excel academically, but also ensure you are diversifying yourself to be a strong applicant</a:t>
            </a:r>
          </a:p>
          <a:p>
            <a:r>
              <a:rPr lang="en-US" dirty="0"/>
              <a:t>Many people work during undergraduate education</a:t>
            </a:r>
          </a:p>
          <a:p>
            <a:r>
              <a:rPr lang="en-US" dirty="0"/>
              <a:t>If you are, this can be made into a strength within your application</a:t>
            </a:r>
          </a:p>
          <a:p>
            <a:r>
              <a:rPr lang="en-US" dirty="0"/>
              <a:t>Have a plan for each summer, and what you want to accomplish with each before it is time to apply</a:t>
            </a:r>
          </a:p>
          <a:p>
            <a:pPr marL="0" indent="0">
              <a:buNone/>
            </a:pPr>
            <a:endParaRPr lang="en-US" dirty="0"/>
          </a:p>
        </p:txBody>
      </p:sp>
    </p:spTree>
    <p:extLst>
      <p:ext uri="{BB962C8B-B14F-4D97-AF65-F5344CB8AC3E}">
        <p14:creationId xmlns:p14="http://schemas.microsoft.com/office/powerpoint/2010/main" val="135351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961EA-0851-C32D-BD57-B2CFF947D519}"/>
              </a:ext>
            </a:extLst>
          </p:cNvPr>
          <p:cNvSpPr>
            <a:spLocks noGrp="1"/>
          </p:cNvSpPr>
          <p:nvPr>
            <p:ph type="title"/>
          </p:nvPr>
        </p:nvSpPr>
        <p:spPr/>
        <p:txBody>
          <a:bodyPr/>
          <a:lstStyle/>
          <a:p>
            <a:r>
              <a:rPr lang="en-US" dirty="0"/>
              <a:t>Extracurriculars</a:t>
            </a:r>
          </a:p>
        </p:txBody>
      </p:sp>
      <p:sp>
        <p:nvSpPr>
          <p:cNvPr id="3" name="Content Placeholder 2">
            <a:extLst>
              <a:ext uri="{FF2B5EF4-FFF2-40B4-BE49-F238E27FC236}">
                <a16:creationId xmlns:a16="http://schemas.microsoft.com/office/drawing/2014/main" id="{71F99809-AC07-9921-2588-820E7E01FCF8}"/>
              </a:ext>
            </a:extLst>
          </p:cNvPr>
          <p:cNvSpPr>
            <a:spLocks noGrp="1"/>
          </p:cNvSpPr>
          <p:nvPr>
            <p:ph idx="1"/>
          </p:nvPr>
        </p:nvSpPr>
        <p:spPr/>
        <p:txBody>
          <a:bodyPr>
            <a:normAutofit lnSpcReduction="10000"/>
          </a:bodyPr>
          <a:lstStyle/>
          <a:p>
            <a:r>
              <a:rPr lang="en-US" dirty="0"/>
              <a:t>Work within campus committees or initiatives</a:t>
            </a:r>
          </a:p>
          <a:p>
            <a:r>
              <a:rPr lang="en-US" dirty="0"/>
              <a:t>Quality often trumps quantity</a:t>
            </a:r>
          </a:p>
          <a:p>
            <a:r>
              <a:rPr lang="en-US" dirty="0"/>
              <a:t>Place emphasis on finding a group/purpose you are passionate about</a:t>
            </a:r>
          </a:p>
          <a:p>
            <a:pPr marL="457200" lvl="1" indent="0">
              <a:buNone/>
            </a:pPr>
            <a:r>
              <a:rPr lang="en-US" dirty="0"/>
              <a:t>Continue to work with the group or toward a group goal over time</a:t>
            </a:r>
          </a:p>
          <a:p>
            <a:pPr marL="457200" lvl="1" indent="0">
              <a:buNone/>
            </a:pPr>
            <a:r>
              <a:rPr lang="en-US" dirty="0"/>
              <a:t>Value is placed on those that show persistence and growth within a prolonged effort </a:t>
            </a:r>
          </a:p>
          <a:p>
            <a:pPr marL="457200" lvl="1" indent="0">
              <a:buNone/>
            </a:pPr>
            <a:r>
              <a:rPr lang="en-US" dirty="0"/>
              <a:t>(</a:t>
            </a:r>
            <a:r>
              <a:rPr lang="en-US" dirty="0" err="1"/>
              <a:t>ie</a:t>
            </a:r>
            <a:r>
              <a:rPr lang="en-US" dirty="0"/>
              <a:t> – starting as volunteer within a group, then becoming a leader within the group, and then eventually successfully leading)</a:t>
            </a:r>
          </a:p>
          <a:p>
            <a:pPr marL="457200" lvl="1" indent="0">
              <a:buNone/>
            </a:pPr>
            <a:r>
              <a:rPr lang="en-US" dirty="0"/>
              <a:t>	This demonstrates dedication, and you will be able to talk about the 	experience with passion</a:t>
            </a:r>
          </a:p>
        </p:txBody>
      </p:sp>
    </p:spTree>
    <p:extLst>
      <p:ext uri="{BB962C8B-B14F-4D97-AF65-F5344CB8AC3E}">
        <p14:creationId xmlns:p14="http://schemas.microsoft.com/office/powerpoint/2010/main" val="1217948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8D4091-8EB8-66CA-27CD-19948EBC3C8F}"/>
              </a:ext>
            </a:extLst>
          </p:cNvPr>
          <p:cNvSpPr>
            <a:spLocks noGrp="1"/>
          </p:cNvSpPr>
          <p:nvPr>
            <p:ph idx="1"/>
          </p:nvPr>
        </p:nvSpPr>
        <p:spPr/>
        <p:txBody>
          <a:bodyPr/>
          <a:lstStyle/>
          <a:p>
            <a:r>
              <a:rPr lang="en-US" dirty="0"/>
              <a:t>Pre-Med Club</a:t>
            </a:r>
          </a:p>
          <a:p>
            <a:r>
              <a:rPr lang="en-US" dirty="0"/>
              <a:t>Campus Activity Councils</a:t>
            </a:r>
          </a:p>
          <a:p>
            <a:r>
              <a:rPr lang="en-US" dirty="0"/>
              <a:t>Volunteer Groups</a:t>
            </a:r>
          </a:p>
          <a:p>
            <a:r>
              <a:rPr lang="en-US" dirty="0"/>
              <a:t>Student Government</a:t>
            </a:r>
          </a:p>
          <a:p>
            <a:r>
              <a:rPr lang="en-US" dirty="0"/>
              <a:t>Sports</a:t>
            </a:r>
          </a:p>
          <a:p>
            <a:r>
              <a:rPr lang="en-US" dirty="0"/>
              <a:t>Music</a:t>
            </a:r>
          </a:p>
        </p:txBody>
      </p:sp>
      <p:sp>
        <p:nvSpPr>
          <p:cNvPr id="4" name="Title 1">
            <a:extLst>
              <a:ext uri="{FF2B5EF4-FFF2-40B4-BE49-F238E27FC236}">
                <a16:creationId xmlns:a16="http://schemas.microsoft.com/office/drawing/2014/main" id="{8E5D12CB-800E-6D13-F9C7-0BD6D570B5C4}"/>
              </a:ext>
            </a:extLst>
          </p:cNvPr>
          <p:cNvSpPr>
            <a:spLocks noGrp="1"/>
          </p:cNvSpPr>
          <p:nvPr>
            <p:ph type="title"/>
          </p:nvPr>
        </p:nvSpPr>
        <p:spPr/>
        <p:txBody>
          <a:bodyPr/>
          <a:lstStyle/>
          <a:p>
            <a:r>
              <a:rPr lang="en-US" dirty="0"/>
              <a:t>Extracurriculars</a:t>
            </a:r>
          </a:p>
        </p:txBody>
      </p:sp>
    </p:spTree>
    <p:extLst>
      <p:ext uri="{BB962C8B-B14F-4D97-AF65-F5344CB8AC3E}">
        <p14:creationId xmlns:p14="http://schemas.microsoft.com/office/powerpoint/2010/main" val="2412844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3C12-91F7-06A0-D947-CF3FCC5D5A24}"/>
              </a:ext>
            </a:extLst>
          </p:cNvPr>
          <p:cNvSpPr>
            <a:spLocks noGrp="1"/>
          </p:cNvSpPr>
          <p:nvPr>
            <p:ph type="title"/>
          </p:nvPr>
        </p:nvSpPr>
        <p:spPr/>
        <p:txBody>
          <a:bodyPr/>
          <a:lstStyle/>
          <a:p>
            <a:r>
              <a:rPr lang="en-US" dirty="0"/>
              <a:t>Experiences </a:t>
            </a:r>
          </a:p>
        </p:txBody>
      </p:sp>
      <p:sp>
        <p:nvSpPr>
          <p:cNvPr id="3" name="Content Placeholder 2">
            <a:extLst>
              <a:ext uri="{FF2B5EF4-FFF2-40B4-BE49-F238E27FC236}">
                <a16:creationId xmlns:a16="http://schemas.microsoft.com/office/drawing/2014/main" id="{FD9DCE60-91DD-9786-1BB2-58AD5A2B5272}"/>
              </a:ext>
            </a:extLst>
          </p:cNvPr>
          <p:cNvSpPr>
            <a:spLocks noGrp="1"/>
          </p:cNvSpPr>
          <p:nvPr>
            <p:ph idx="1"/>
          </p:nvPr>
        </p:nvSpPr>
        <p:spPr/>
        <p:txBody>
          <a:bodyPr/>
          <a:lstStyle/>
          <a:p>
            <a:r>
              <a:rPr lang="en-US" dirty="0"/>
              <a:t>There are two main types</a:t>
            </a:r>
            <a:br>
              <a:rPr lang="en-US" dirty="0"/>
            </a:br>
            <a:r>
              <a:rPr lang="en-US" dirty="0"/>
              <a:t>	Community volunteering</a:t>
            </a:r>
          </a:p>
          <a:p>
            <a:pPr marL="457200" lvl="1" indent="0">
              <a:buNone/>
            </a:pPr>
            <a:r>
              <a:rPr lang="en-US" sz="2800" dirty="0"/>
              <a:t>	Medical experience</a:t>
            </a:r>
          </a:p>
          <a:p>
            <a:pPr marL="457200" lvl="1" indent="0">
              <a:buNone/>
            </a:pPr>
            <a:endParaRPr lang="en-US" dirty="0"/>
          </a:p>
          <a:p>
            <a:pPr marL="0" indent="0">
              <a:buNone/>
            </a:pPr>
            <a:r>
              <a:rPr lang="en-US" dirty="0"/>
              <a:t>Community volunteering is traditional acts of service</a:t>
            </a:r>
          </a:p>
          <a:p>
            <a:pPr lvl="2"/>
            <a:r>
              <a:rPr lang="en-US" dirty="0"/>
              <a:t>Soup kitchens</a:t>
            </a:r>
          </a:p>
          <a:p>
            <a:pPr lvl="2"/>
            <a:r>
              <a:rPr lang="en-US" dirty="0"/>
              <a:t>Lake clean up crew, </a:t>
            </a:r>
            <a:r>
              <a:rPr lang="en-US" dirty="0" err="1"/>
              <a:t>etc</a:t>
            </a:r>
            <a:endParaRPr lang="en-US" dirty="0"/>
          </a:p>
          <a:p>
            <a:pPr lvl="2"/>
            <a:r>
              <a:rPr lang="en-US" dirty="0"/>
              <a:t>Food drives</a:t>
            </a:r>
          </a:p>
          <a:p>
            <a:pPr lvl="2"/>
            <a:r>
              <a:rPr lang="en-US" dirty="0"/>
              <a:t>Book Drives</a:t>
            </a:r>
          </a:p>
        </p:txBody>
      </p:sp>
    </p:spTree>
    <p:extLst>
      <p:ext uri="{BB962C8B-B14F-4D97-AF65-F5344CB8AC3E}">
        <p14:creationId xmlns:p14="http://schemas.microsoft.com/office/powerpoint/2010/main" val="1091013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2066-A2C7-8078-558A-1D1458ADDCC1}"/>
              </a:ext>
            </a:extLst>
          </p:cNvPr>
          <p:cNvSpPr>
            <a:spLocks noGrp="1"/>
          </p:cNvSpPr>
          <p:nvPr>
            <p:ph type="title"/>
          </p:nvPr>
        </p:nvSpPr>
        <p:spPr/>
        <p:txBody>
          <a:bodyPr/>
          <a:lstStyle/>
          <a:p>
            <a:r>
              <a:rPr lang="en-US" dirty="0"/>
              <a:t>Experiences </a:t>
            </a:r>
          </a:p>
        </p:txBody>
      </p:sp>
      <p:sp>
        <p:nvSpPr>
          <p:cNvPr id="3" name="Content Placeholder 2">
            <a:extLst>
              <a:ext uri="{FF2B5EF4-FFF2-40B4-BE49-F238E27FC236}">
                <a16:creationId xmlns:a16="http://schemas.microsoft.com/office/drawing/2014/main" id="{2F73F8DE-A32E-62A0-ABEF-FE4722A934E0}"/>
              </a:ext>
            </a:extLst>
          </p:cNvPr>
          <p:cNvSpPr>
            <a:spLocks noGrp="1"/>
          </p:cNvSpPr>
          <p:nvPr>
            <p:ph idx="1"/>
          </p:nvPr>
        </p:nvSpPr>
        <p:spPr/>
        <p:txBody>
          <a:bodyPr>
            <a:normAutofit fontScale="85000" lnSpcReduction="20000"/>
          </a:bodyPr>
          <a:lstStyle/>
          <a:p>
            <a:r>
              <a:rPr lang="en-US" dirty="0"/>
              <a:t>Medical experience remains critical for applications as to show your first-hand experience &amp; dedication to the medical field</a:t>
            </a:r>
          </a:p>
          <a:p>
            <a:r>
              <a:rPr lang="en-US" dirty="0"/>
              <a:t>Medical experience can be paid or unpaid</a:t>
            </a:r>
          </a:p>
          <a:p>
            <a:r>
              <a:rPr lang="en-US" dirty="0"/>
              <a:t>Many pursue medical field adjacent positions</a:t>
            </a:r>
          </a:p>
          <a:p>
            <a:pPr marL="457200" lvl="1" indent="0">
              <a:buNone/>
            </a:pPr>
            <a:r>
              <a:rPr lang="en-US" dirty="0"/>
              <a:t>	Phlebotomy</a:t>
            </a:r>
          </a:p>
          <a:p>
            <a:pPr marL="457200" lvl="1" indent="0">
              <a:buNone/>
            </a:pPr>
            <a:r>
              <a:rPr lang="en-US" dirty="0"/>
              <a:t>	Nursing or physical therapy technician</a:t>
            </a:r>
          </a:p>
          <a:p>
            <a:pPr marL="457200" lvl="1" indent="0">
              <a:buNone/>
            </a:pPr>
            <a:r>
              <a:rPr lang="en-US" dirty="0"/>
              <a:t>	Pharmacy tech</a:t>
            </a:r>
          </a:p>
          <a:p>
            <a:pPr marL="457200" lvl="1" indent="0">
              <a:buNone/>
            </a:pPr>
            <a:r>
              <a:rPr lang="en-US" dirty="0"/>
              <a:t>	Patient transport </a:t>
            </a:r>
          </a:p>
          <a:p>
            <a:pPr marL="457200" lvl="1" indent="0">
              <a:buNone/>
            </a:pPr>
            <a:endParaRPr lang="en-US" dirty="0"/>
          </a:p>
          <a:p>
            <a:r>
              <a:rPr lang="en-US" u="sng" dirty="0"/>
              <a:t>Search local hospital/clinic websites for any available positions</a:t>
            </a:r>
          </a:p>
          <a:p>
            <a:r>
              <a:rPr lang="en-US" dirty="0"/>
              <a:t>Unpaid medical experience is usually in the form of volunteering</a:t>
            </a:r>
          </a:p>
          <a:p>
            <a:pPr marL="914400" lvl="2" indent="0">
              <a:buNone/>
            </a:pPr>
            <a:r>
              <a:rPr lang="en-US" dirty="0"/>
              <a:t>Many programs to spend time with hospice patients</a:t>
            </a:r>
          </a:p>
          <a:p>
            <a:pPr marL="914400" lvl="2" indent="0">
              <a:buNone/>
            </a:pPr>
            <a:r>
              <a:rPr lang="en-US" dirty="0"/>
              <a:t>Free clinics with student volunteers across OKC</a:t>
            </a:r>
          </a:p>
          <a:p>
            <a:pPr marL="914400" lvl="2" indent="0">
              <a:buNone/>
            </a:pPr>
            <a:r>
              <a:rPr lang="en-US" dirty="0"/>
              <a:t>	For example - Kings Clinic, Manos Juntas, </a:t>
            </a:r>
            <a:r>
              <a:rPr lang="en-US" dirty="0" err="1"/>
              <a:t>Litehouse</a:t>
            </a:r>
            <a:r>
              <a:rPr lang="en-US" dirty="0"/>
              <a:t> Clinic</a:t>
            </a: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16072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D2CAC6-9144-D2A6-1881-D6FE277C7F3E}"/>
              </a:ext>
            </a:extLst>
          </p:cNvPr>
          <p:cNvSpPr>
            <a:spLocks noGrp="1"/>
          </p:cNvSpPr>
          <p:nvPr>
            <p:ph idx="1"/>
          </p:nvPr>
        </p:nvSpPr>
        <p:spPr/>
        <p:txBody>
          <a:bodyPr/>
          <a:lstStyle/>
          <a:p>
            <a:r>
              <a:rPr lang="en-US" dirty="0"/>
              <a:t>Your personal statement should highlight your strengths while giving the reason you are applying to medial school and ”why you want to be a doctor”</a:t>
            </a:r>
          </a:p>
          <a:p>
            <a:r>
              <a:rPr lang="en-US" dirty="0"/>
              <a:t>There are numerous worksheets online to help with brainstorming and guide you through this process</a:t>
            </a:r>
          </a:p>
          <a:p>
            <a:r>
              <a:rPr lang="en-US" dirty="0"/>
              <a:t>This should not be more than one page</a:t>
            </a:r>
          </a:p>
          <a:p>
            <a:r>
              <a:rPr lang="en-US" dirty="0"/>
              <a:t>This should be thoroughly proofread for grammar, and provide this  to your mentors for review before submission</a:t>
            </a:r>
          </a:p>
        </p:txBody>
      </p:sp>
      <p:sp>
        <p:nvSpPr>
          <p:cNvPr id="4" name="Title 1">
            <a:extLst>
              <a:ext uri="{FF2B5EF4-FFF2-40B4-BE49-F238E27FC236}">
                <a16:creationId xmlns:a16="http://schemas.microsoft.com/office/drawing/2014/main" id="{0DB08A17-F847-113D-2756-39157B2EF2D1}"/>
              </a:ext>
            </a:extLst>
          </p:cNvPr>
          <p:cNvSpPr>
            <a:spLocks noGrp="1"/>
          </p:cNvSpPr>
          <p:nvPr>
            <p:ph type="title"/>
          </p:nvPr>
        </p:nvSpPr>
        <p:spPr/>
        <p:txBody>
          <a:bodyPr/>
          <a:lstStyle/>
          <a:p>
            <a:r>
              <a:rPr lang="en-US" dirty="0"/>
              <a:t>Personal Statement </a:t>
            </a:r>
          </a:p>
        </p:txBody>
      </p:sp>
    </p:spTree>
    <p:extLst>
      <p:ext uri="{BB962C8B-B14F-4D97-AF65-F5344CB8AC3E}">
        <p14:creationId xmlns:p14="http://schemas.microsoft.com/office/powerpoint/2010/main" val="2529601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E0E85-C44F-36B0-7FED-5EC8E23D3379}"/>
              </a:ext>
            </a:extLst>
          </p:cNvPr>
          <p:cNvSpPr>
            <a:spLocks noGrp="1"/>
          </p:cNvSpPr>
          <p:nvPr>
            <p:ph type="title"/>
          </p:nvPr>
        </p:nvSpPr>
        <p:spPr/>
        <p:txBody>
          <a:bodyPr/>
          <a:lstStyle/>
          <a:p>
            <a:r>
              <a:rPr lang="en-US" dirty="0"/>
              <a:t>Letters of Recommendation (LOR)</a:t>
            </a:r>
          </a:p>
        </p:txBody>
      </p:sp>
      <p:sp>
        <p:nvSpPr>
          <p:cNvPr id="3" name="Content Placeholder 2">
            <a:extLst>
              <a:ext uri="{FF2B5EF4-FFF2-40B4-BE49-F238E27FC236}">
                <a16:creationId xmlns:a16="http://schemas.microsoft.com/office/drawing/2014/main" id="{AA748EF6-CDEC-B7C9-D651-16D0E9459268}"/>
              </a:ext>
            </a:extLst>
          </p:cNvPr>
          <p:cNvSpPr>
            <a:spLocks noGrp="1"/>
          </p:cNvSpPr>
          <p:nvPr>
            <p:ph idx="1"/>
          </p:nvPr>
        </p:nvSpPr>
        <p:spPr/>
        <p:txBody>
          <a:bodyPr/>
          <a:lstStyle/>
          <a:p>
            <a:r>
              <a:rPr lang="en-US" dirty="0"/>
              <a:t>The AMCAS application requires 3 LORs</a:t>
            </a:r>
          </a:p>
          <a:p>
            <a:r>
              <a:rPr lang="en-US" dirty="0"/>
              <a:t>Traditionally 2 from science professors, and 1 from non-science or extracurricular professors</a:t>
            </a:r>
          </a:p>
          <a:p>
            <a:r>
              <a:rPr lang="en-US" dirty="0"/>
              <a:t>Ask for your letters at least 2 months in advance</a:t>
            </a:r>
          </a:p>
          <a:p>
            <a:r>
              <a:rPr lang="en-US" dirty="0"/>
              <a:t>Provide your letter writers with your personal statement, academic CV, and transcripts</a:t>
            </a:r>
          </a:p>
          <a:p>
            <a:r>
              <a:rPr lang="en-US" dirty="0"/>
              <a:t>Make a point of asking for letters in person and from someone you trust to write strongly on your behalf</a:t>
            </a:r>
          </a:p>
        </p:txBody>
      </p:sp>
    </p:spTree>
    <p:extLst>
      <p:ext uri="{BB962C8B-B14F-4D97-AF65-F5344CB8AC3E}">
        <p14:creationId xmlns:p14="http://schemas.microsoft.com/office/powerpoint/2010/main" val="3739522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E296-E0E8-DF61-FE09-86D8C21D335F}"/>
              </a:ext>
            </a:extLst>
          </p:cNvPr>
          <p:cNvSpPr>
            <a:spLocks noGrp="1"/>
          </p:cNvSpPr>
          <p:nvPr>
            <p:ph type="title"/>
          </p:nvPr>
        </p:nvSpPr>
        <p:spPr/>
        <p:txBody>
          <a:bodyPr/>
          <a:lstStyle/>
          <a:p>
            <a:r>
              <a:rPr lang="en-US" dirty="0"/>
              <a:t>Applying </a:t>
            </a:r>
          </a:p>
        </p:txBody>
      </p:sp>
      <p:sp>
        <p:nvSpPr>
          <p:cNvPr id="3" name="Content Placeholder 2">
            <a:extLst>
              <a:ext uri="{FF2B5EF4-FFF2-40B4-BE49-F238E27FC236}">
                <a16:creationId xmlns:a16="http://schemas.microsoft.com/office/drawing/2014/main" id="{D42CB995-5CD4-CBEE-7FDE-E7CC4AC85F09}"/>
              </a:ext>
            </a:extLst>
          </p:cNvPr>
          <p:cNvSpPr>
            <a:spLocks noGrp="1"/>
          </p:cNvSpPr>
          <p:nvPr>
            <p:ph idx="1"/>
          </p:nvPr>
        </p:nvSpPr>
        <p:spPr/>
        <p:txBody>
          <a:bodyPr>
            <a:normAutofit lnSpcReduction="10000"/>
          </a:bodyPr>
          <a:lstStyle/>
          <a:p>
            <a:r>
              <a:rPr lang="en-US" dirty="0"/>
              <a:t>Applications will start in May</a:t>
            </a:r>
          </a:p>
          <a:p>
            <a:endParaRPr lang="en-US" dirty="0"/>
          </a:p>
          <a:p>
            <a:r>
              <a:rPr lang="en-US" dirty="0"/>
              <a:t>Complete the AMCAS standardized application</a:t>
            </a:r>
          </a:p>
          <a:p>
            <a:pPr lvl="1"/>
            <a:r>
              <a:rPr lang="en-US" dirty="0"/>
              <a:t>Upload 3 LOR (provide the upload link to your writers)</a:t>
            </a:r>
          </a:p>
          <a:p>
            <a:pPr lvl="1"/>
            <a:r>
              <a:rPr lang="en-US" dirty="0"/>
              <a:t>Upload academic transcripts from all institutions you have attended</a:t>
            </a:r>
          </a:p>
          <a:p>
            <a:pPr lvl="1"/>
            <a:r>
              <a:rPr lang="en-US" dirty="0"/>
              <a:t>There is fees associated with this.</a:t>
            </a:r>
          </a:p>
          <a:p>
            <a:pPr lvl="1"/>
            <a:r>
              <a:rPr lang="en-US" dirty="0"/>
              <a:t>Applicants in need of financial aid may apply to AAMC’s Fee Assistance Program</a:t>
            </a:r>
          </a:p>
          <a:p>
            <a:pPr lvl="1"/>
            <a:r>
              <a:rPr lang="en-US" dirty="0"/>
              <a:t>You will then select which schools to release your application</a:t>
            </a:r>
          </a:p>
          <a:p>
            <a:pPr lvl="1"/>
            <a:endParaRPr lang="en-US" dirty="0"/>
          </a:p>
          <a:p>
            <a:r>
              <a:rPr lang="en-US" dirty="0"/>
              <a:t>You should submit your application as soon as possible in June</a:t>
            </a:r>
          </a:p>
        </p:txBody>
      </p:sp>
    </p:spTree>
    <p:extLst>
      <p:ext uri="{BB962C8B-B14F-4D97-AF65-F5344CB8AC3E}">
        <p14:creationId xmlns:p14="http://schemas.microsoft.com/office/powerpoint/2010/main" val="4187623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AB0F-9E50-EE36-4957-6530D9119279}"/>
              </a:ext>
            </a:extLst>
          </p:cNvPr>
          <p:cNvSpPr>
            <a:spLocks noGrp="1"/>
          </p:cNvSpPr>
          <p:nvPr>
            <p:ph type="title"/>
          </p:nvPr>
        </p:nvSpPr>
        <p:spPr/>
        <p:txBody>
          <a:bodyPr/>
          <a:lstStyle/>
          <a:p>
            <a:r>
              <a:rPr lang="en-US" dirty="0"/>
              <a:t>Secondaries</a:t>
            </a:r>
          </a:p>
        </p:txBody>
      </p:sp>
      <p:sp>
        <p:nvSpPr>
          <p:cNvPr id="3" name="Content Placeholder 2">
            <a:extLst>
              <a:ext uri="{FF2B5EF4-FFF2-40B4-BE49-F238E27FC236}">
                <a16:creationId xmlns:a16="http://schemas.microsoft.com/office/drawing/2014/main" id="{615A9F8C-1B3B-CE94-D1D2-C59E0EC5102B}"/>
              </a:ext>
            </a:extLst>
          </p:cNvPr>
          <p:cNvSpPr>
            <a:spLocks noGrp="1"/>
          </p:cNvSpPr>
          <p:nvPr>
            <p:ph idx="1"/>
          </p:nvPr>
        </p:nvSpPr>
        <p:spPr/>
        <p:txBody>
          <a:bodyPr>
            <a:normAutofit fontScale="92500"/>
          </a:bodyPr>
          <a:lstStyle/>
          <a:p>
            <a:r>
              <a:rPr lang="en-US" dirty="0"/>
              <a:t>Once you have completed and released your AMCAS application to the schools of your interest you will have to wait for their review</a:t>
            </a:r>
          </a:p>
          <a:p>
            <a:r>
              <a:rPr lang="en-US" dirty="0"/>
              <a:t>This is the first layer of screening</a:t>
            </a:r>
          </a:p>
          <a:p>
            <a:r>
              <a:rPr lang="en-US" dirty="0"/>
              <a:t>You then may be offered a secondary application</a:t>
            </a:r>
          </a:p>
          <a:p>
            <a:r>
              <a:rPr lang="en-US" dirty="0"/>
              <a:t>Each secondary is specific to the school and you will have to follow the instructions and details of these individually to satisfy all requests</a:t>
            </a:r>
          </a:p>
          <a:p>
            <a:r>
              <a:rPr lang="en-US" dirty="0"/>
              <a:t>Upon review of the secondary school-specific applications (“secondaries”), you may be offered an interview</a:t>
            </a:r>
          </a:p>
          <a:p>
            <a:r>
              <a:rPr lang="en-US" dirty="0"/>
              <a:t>Not all schools require secondaries, and you can be directly offered or denied an interview without going through the secondary process</a:t>
            </a:r>
          </a:p>
        </p:txBody>
      </p:sp>
    </p:spTree>
    <p:extLst>
      <p:ext uri="{BB962C8B-B14F-4D97-AF65-F5344CB8AC3E}">
        <p14:creationId xmlns:p14="http://schemas.microsoft.com/office/powerpoint/2010/main" val="110662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89926-3FC7-27A1-72B2-0609A4883069}"/>
              </a:ext>
            </a:extLst>
          </p:cNvPr>
          <p:cNvSpPr>
            <a:spLocks noGrp="1"/>
          </p:cNvSpPr>
          <p:nvPr>
            <p:ph type="title"/>
          </p:nvPr>
        </p:nvSpPr>
        <p:spPr/>
        <p:txBody>
          <a:bodyPr/>
          <a:lstStyle/>
          <a:p>
            <a:r>
              <a:rPr lang="en-US" dirty="0"/>
              <a:t>Interviews</a:t>
            </a:r>
          </a:p>
        </p:txBody>
      </p:sp>
      <p:sp>
        <p:nvSpPr>
          <p:cNvPr id="3" name="Content Placeholder 2">
            <a:extLst>
              <a:ext uri="{FF2B5EF4-FFF2-40B4-BE49-F238E27FC236}">
                <a16:creationId xmlns:a16="http://schemas.microsoft.com/office/drawing/2014/main" id="{857C79A7-4C94-0862-2521-1183832B0722}"/>
              </a:ext>
            </a:extLst>
          </p:cNvPr>
          <p:cNvSpPr>
            <a:spLocks noGrp="1"/>
          </p:cNvSpPr>
          <p:nvPr>
            <p:ph idx="1"/>
          </p:nvPr>
        </p:nvSpPr>
        <p:spPr/>
        <p:txBody>
          <a:bodyPr>
            <a:normAutofit fontScale="92500" lnSpcReduction="20000"/>
          </a:bodyPr>
          <a:lstStyle/>
          <a:p>
            <a:r>
              <a:rPr lang="en-US" dirty="0"/>
              <a:t>Look back at your CV and personal statement to ensure you know what you want to highlight in an interview</a:t>
            </a:r>
          </a:p>
          <a:p>
            <a:r>
              <a:rPr lang="en-US" dirty="0"/>
              <a:t>Practice interviewing with your mentors and/or any family or friends </a:t>
            </a:r>
          </a:p>
          <a:p>
            <a:r>
              <a:rPr lang="en-US" dirty="0"/>
              <a:t>It is important to realize while your interviewer may have your application, they may not have had a chance to review it at length</a:t>
            </a:r>
          </a:p>
          <a:p>
            <a:r>
              <a:rPr lang="en-US" dirty="0"/>
              <a:t>You are your greatest advocate and should take pride in your achievements</a:t>
            </a:r>
          </a:p>
          <a:p>
            <a:r>
              <a:rPr lang="en-US" dirty="0"/>
              <a:t>Capitalize on opportunities to ask questions</a:t>
            </a:r>
          </a:p>
          <a:p>
            <a:r>
              <a:rPr lang="en-US" dirty="0"/>
              <a:t>The interview is your opportunity to emphasize what makes you unique and what you have done to set yourself apart and prepare yourself to be an outstanding student (and one day a doctor)</a:t>
            </a:r>
          </a:p>
          <a:p>
            <a:r>
              <a:rPr lang="en-US" dirty="0"/>
              <a:t>Be ready for the question “Why do you want to be a doctor”</a:t>
            </a:r>
          </a:p>
        </p:txBody>
      </p:sp>
    </p:spTree>
    <p:extLst>
      <p:ext uri="{BB962C8B-B14F-4D97-AF65-F5344CB8AC3E}">
        <p14:creationId xmlns:p14="http://schemas.microsoft.com/office/powerpoint/2010/main" val="543421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5DA66-13E1-81F7-FE00-B2B1161AD213}"/>
              </a:ext>
            </a:extLst>
          </p:cNvPr>
          <p:cNvSpPr>
            <a:spLocks noGrp="1"/>
          </p:cNvSpPr>
          <p:nvPr>
            <p:ph type="title"/>
          </p:nvPr>
        </p:nvSpPr>
        <p:spPr/>
        <p:txBody>
          <a:bodyPr/>
          <a:lstStyle/>
          <a:p>
            <a:r>
              <a:rPr lang="en-US" dirty="0"/>
              <a:t>Interviews</a:t>
            </a:r>
          </a:p>
        </p:txBody>
      </p:sp>
      <p:sp>
        <p:nvSpPr>
          <p:cNvPr id="3" name="Content Placeholder 2">
            <a:extLst>
              <a:ext uri="{FF2B5EF4-FFF2-40B4-BE49-F238E27FC236}">
                <a16:creationId xmlns:a16="http://schemas.microsoft.com/office/drawing/2014/main" id="{0CF91952-E2E5-AEE7-3AA1-E9FC6DF67157}"/>
              </a:ext>
            </a:extLst>
          </p:cNvPr>
          <p:cNvSpPr>
            <a:spLocks noGrp="1"/>
          </p:cNvSpPr>
          <p:nvPr>
            <p:ph idx="1"/>
          </p:nvPr>
        </p:nvSpPr>
        <p:spPr/>
        <p:txBody>
          <a:bodyPr/>
          <a:lstStyle/>
          <a:p>
            <a:r>
              <a:rPr lang="en-US" dirty="0"/>
              <a:t>Dress professionally</a:t>
            </a:r>
          </a:p>
          <a:p>
            <a:r>
              <a:rPr lang="en-US" dirty="0"/>
              <a:t>Be kind to everyone you encounter, interested, and professional</a:t>
            </a:r>
          </a:p>
          <a:p>
            <a:r>
              <a:rPr lang="en-US" dirty="0"/>
              <a:t>It is not uncommon to write thank-you letters to those who interview you (although this is not required)</a:t>
            </a:r>
          </a:p>
          <a:p>
            <a:r>
              <a:rPr lang="en-US" dirty="0"/>
              <a:t>Have measured confidence across your interview, and understand that if offered an interview you likely have met all the requirements and they simply are trying to understand your personality and ensure you are someone they want on their team</a:t>
            </a:r>
          </a:p>
        </p:txBody>
      </p:sp>
    </p:spTree>
    <p:extLst>
      <p:ext uri="{BB962C8B-B14F-4D97-AF65-F5344CB8AC3E}">
        <p14:creationId xmlns:p14="http://schemas.microsoft.com/office/powerpoint/2010/main" val="276488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367C-C709-75D1-792F-15DBE2BE620B}"/>
              </a:ext>
            </a:extLst>
          </p:cNvPr>
          <p:cNvSpPr>
            <a:spLocks noGrp="1"/>
          </p:cNvSpPr>
          <p:nvPr>
            <p:ph type="title"/>
          </p:nvPr>
        </p:nvSpPr>
        <p:spPr/>
        <p:txBody>
          <a:bodyPr/>
          <a:lstStyle/>
          <a:p>
            <a:r>
              <a:rPr lang="en-US" dirty="0"/>
              <a:t>Good Luck!</a:t>
            </a:r>
          </a:p>
        </p:txBody>
      </p:sp>
    </p:spTree>
    <p:extLst>
      <p:ext uri="{BB962C8B-B14F-4D97-AF65-F5344CB8AC3E}">
        <p14:creationId xmlns:p14="http://schemas.microsoft.com/office/powerpoint/2010/main" val="805740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TotalTime>
  <Words>1199</Words>
  <Application>Microsoft Macintosh PowerPoint</Application>
  <PresentationFormat>Widescreen</PresentationFormat>
  <Paragraphs>142</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Study Schedule</vt:lpstr>
      <vt:lpstr>Picking your test date</vt:lpstr>
      <vt:lpstr>Test Prep Recourses</vt:lpstr>
      <vt:lpstr>Practice Tests</vt:lpstr>
      <vt:lpstr>Snacks</vt:lpstr>
      <vt:lpstr>Day of Exam</vt:lpstr>
      <vt:lpstr>Test Results</vt:lpstr>
      <vt:lpstr>Applying to Medical School</vt:lpstr>
      <vt:lpstr>Extracurriculars</vt:lpstr>
      <vt:lpstr>Extracurriculars</vt:lpstr>
      <vt:lpstr>Experiences </vt:lpstr>
      <vt:lpstr>Experiences </vt:lpstr>
      <vt:lpstr>Personal Statement </vt:lpstr>
      <vt:lpstr>Letters of Recommendation (LOR)</vt:lpstr>
      <vt:lpstr>Applying </vt:lpstr>
      <vt:lpstr>Secondaries</vt:lpstr>
      <vt:lpstr>Interviews</vt:lpstr>
      <vt:lpstr>Interviews</vt:lpstr>
      <vt:lpstr>Good Luck!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Schedule</dc:title>
  <dc:creator>C. Adam Bouvette</dc:creator>
  <cp:lastModifiedBy>C. Adam Bouvette</cp:lastModifiedBy>
  <cp:revision>1</cp:revision>
  <dcterms:created xsi:type="dcterms:W3CDTF">2024-04-09T23:22:28Z</dcterms:created>
  <dcterms:modified xsi:type="dcterms:W3CDTF">2024-04-10T00:29:03Z</dcterms:modified>
</cp:coreProperties>
</file>