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51206400" cy="38404800"/>
  <p:notesSz cx="6858000" cy="9144000"/>
  <p:defaultTextStyle>
    <a:defPPr>
      <a:defRPr lang="en-US"/>
    </a:defPPr>
    <a:lvl1pPr marL="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1pPr>
    <a:lvl2pPr marL="255827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2pPr>
    <a:lvl3pPr marL="5116541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3pPr>
    <a:lvl4pPr marL="7674817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4pPr>
    <a:lvl5pPr marL="10233087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5pPr>
    <a:lvl6pPr marL="12791363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6pPr>
    <a:lvl7pPr marL="15349634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7pPr>
    <a:lvl8pPr marL="17907904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8pPr>
    <a:lvl9pPr marL="2046618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6">
          <p15:clr>
            <a:srgbClr val="A4A3A4"/>
          </p15:clr>
        </p15:guide>
        <p15:guide id="2" pos="16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2A"/>
    <a:srgbClr val="890028"/>
    <a:srgbClr val="8A0028"/>
    <a:srgbClr val="A31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26"/>
    <p:restoredTop sz="94607"/>
  </p:normalViewPr>
  <p:slideViewPr>
    <p:cSldViewPr snapToGrid="0" snapToObjects="1">
      <p:cViewPr>
        <p:scale>
          <a:sx n="30" d="100"/>
          <a:sy n="30" d="100"/>
        </p:scale>
        <p:origin x="144" y="-656"/>
      </p:cViewPr>
      <p:guideLst>
        <p:guide orient="horz" pos="12096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11930383"/>
            <a:ext cx="43525440" cy="8232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21762720"/>
            <a:ext cx="35844480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2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3" y="24678643"/>
            <a:ext cx="43525440" cy="7627620"/>
          </a:xfrm>
        </p:spPr>
        <p:txBody>
          <a:bodyPr anchor="t"/>
          <a:lstStyle>
            <a:lvl1pPr algn="l">
              <a:defRPr sz="22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1200">
                <a:solidFill>
                  <a:schemeClr val="tx1">
                    <a:tint val="75000"/>
                  </a:schemeClr>
                </a:solidFill>
              </a:defRPr>
            </a:lvl1pPr>
            <a:lvl2pPr marL="2560320" indent="0">
              <a:buNone/>
              <a:defRPr sz="10100">
                <a:solidFill>
                  <a:schemeClr val="tx1">
                    <a:tint val="75000"/>
                  </a:schemeClr>
                </a:solidFill>
              </a:defRPr>
            </a:lvl2pPr>
            <a:lvl3pPr marL="512064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3pPr>
            <a:lvl4pPr marL="768096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7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0" y="8961123"/>
            <a:ext cx="22616160" cy="25345393"/>
          </a:xfrm>
        </p:spPr>
        <p:txBody>
          <a:bodyPr/>
          <a:lstStyle>
            <a:lvl1pPr>
              <a:defRPr sz="15700"/>
            </a:lvl1pPr>
            <a:lvl2pPr>
              <a:defRPr sz="13400"/>
            </a:lvl2pPr>
            <a:lvl3pPr>
              <a:defRPr sz="11200"/>
            </a:lvl3pPr>
            <a:lvl4pPr>
              <a:defRPr sz="10100"/>
            </a:lvl4pPr>
            <a:lvl5pPr>
              <a:defRPr sz="10100"/>
            </a:lvl5pPr>
            <a:lvl6pPr>
              <a:defRPr sz="10100"/>
            </a:lvl6pPr>
            <a:lvl7pPr>
              <a:defRPr sz="10100"/>
            </a:lvl7pPr>
            <a:lvl8pPr>
              <a:defRPr sz="10100"/>
            </a:lvl8pPr>
            <a:lvl9pPr>
              <a:defRPr sz="10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0" cy="25345393"/>
          </a:xfrm>
        </p:spPr>
        <p:txBody>
          <a:bodyPr/>
          <a:lstStyle>
            <a:lvl1pPr>
              <a:defRPr sz="15700"/>
            </a:lvl1pPr>
            <a:lvl2pPr>
              <a:defRPr sz="13400"/>
            </a:lvl2pPr>
            <a:lvl3pPr>
              <a:defRPr sz="11200"/>
            </a:lvl3pPr>
            <a:lvl4pPr>
              <a:defRPr sz="10100"/>
            </a:lvl4pPr>
            <a:lvl5pPr>
              <a:defRPr sz="10100"/>
            </a:lvl5pPr>
            <a:lvl6pPr>
              <a:defRPr sz="10100"/>
            </a:lvl6pPr>
            <a:lvl7pPr>
              <a:defRPr sz="10100"/>
            </a:lvl7pPr>
            <a:lvl8pPr>
              <a:defRPr sz="10100"/>
            </a:lvl8pPr>
            <a:lvl9pPr>
              <a:defRPr sz="10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0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8596633"/>
            <a:ext cx="22625053" cy="3582667"/>
          </a:xfrm>
        </p:spPr>
        <p:txBody>
          <a:bodyPr anchor="b"/>
          <a:lstStyle>
            <a:lvl1pPr marL="0" indent="0">
              <a:buNone/>
              <a:defRPr sz="1340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100" b="1"/>
            </a:lvl3pPr>
            <a:lvl4pPr marL="7680960" indent="0">
              <a:buNone/>
              <a:defRPr sz="9000" b="1"/>
            </a:lvl4pPr>
            <a:lvl5pPr marL="10241280" indent="0">
              <a:buNone/>
              <a:defRPr sz="9000" b="1"/>
            </a:lvl5pPr>
            <a:lvl6pPr marL="12801600" indent="0">
              <a:buNone/>
              <a:defRPr sz="9000" b="1"/>
            </a:lvl6pPr>
            <a:lvl7pPr marL="15361920" indent="0">
              <a:buNone/>
              <a:defRPr sz="9000" b="1"/>
            </a:lvl7pPr>
            <a:lvl8pPr marL="17922240" indent="0">
              <a:buNone/>
              <a:defRPr sz="9000" b="1"/>
            </a:lvl8pPr>
            <a:lvl9pPr marL="20482560" indent="0">
              <a:buNone/>
              <a:defRPr sz="9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2179300"/>
            <a:ext cx="22625053" cy="22127213"/>
          </a:xfrm>
        </p:spPr>
        <p:txBody>
          <a:bodyPr/>
          <a:lstStyle>
            <a:lvl1pPr>
              <a:defRPr sz="13400"/>
            </a:lvl1pPr>
            <a:lvl2pPr>
              <a:defRPr sz="11200"/>
            </a:lvl2pPr>
            <a:lvl3pPr>
              <a:defRPr sz="101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3" y="8596633"/>
            <a:ext cx="22633940" cy="3582667"/>
          </a:xfrm>
        </p:spPr>
        <p:txBody>
          <a:bodyPr anchor="b"/>
          <a:lstStyle>
            <a:lvl1pPr marL="0" indent="0">
              <a:buNone/>
              <a:defRPr sz="1340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100" b="1"/>
            </a:lvl3pPr>
            <a:lvl4pPr marL="7680960" indent="0">
              <a:buNone/>
              <a:defRPr sz="9000" b="1"/>
            </a:lvl4pPr>
            <a:lvl5pPr marL="10241280" indent="0">
              <a:buNone/>
              <a:defRPr sz="9000" b="1"/>
            </a:lvl5pPr>
            <a:lvl6pPr marL="12801600" indent="0">
              <a:buNone/>
              <a:defRPr sz="9000" b="1"/>
            </a:lvl6pPr>
            <a:lvl7pPr marL="15361920" indent="0">
              <a:buNone/>
              <a:defRPr sz="9000" b="1"/>
            </a:lvl7pPr>
            <a:lvl8pPr marL="17922240" indent="0">
              <a:buNone/>
              <a:defRPr sz="9000" b="1"/>
            </a:lvl8pPr>
            <a:lvl9pPr marL="20482560" indent="0">
              <a:buNone/>
              <a:defRPr sz="9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3" y="12179300"/>
            <a:ext cx="22633940" cy="22127213"/>
          </a:xfrm>
        </p:spPr>
        <p:txBody>
          <a:bodyPr/>
          <a:lstStyle>
            <a:lvl1pPr>
              <a:defRPr sz="13400"/>
            </a:lvl1pPr>
            <a:lvl2pPr>
              <a:defRPr sz="11200"/>
            </a:lvl2pPr>
            <a:lvl3pPr>
              <a:defRPr sz="101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1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3" y="1529080"/>
            <a:ext cx="16846553" cy="6507480"/>
          </a:xfrm>
        </p:spPr>
        <p:txBody>
          <a:bodyPr anchor="b"/>
          <a:lstStyle>
            <a:lvl1pPr algn="l">
              <a:defRPr sz="11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529083"/>
            <a:ext cx="28625800" cy="32777433"/>
          </a:xfrm>
        </p:spPr>
        <p:txBody>
          <a:bodyPr/>
          <a:lstStyle>
            <a:lvl1pPr>
              <a:defRPr sz="17900"/>
            </a:lvl1pPr>
            <a:lvl2pPr>
              <a:defRPr sz="15700"/>
            </a:lvl2pPr>
            <a:lvl3pPr>
              <a:defRPr sz="13400"/>
            </a:lvl3pPr>
            <a:lvl4pPr>
              <a:defRPr sz="11200"/>
            </a:lvl4pPr>
            <a:lvl5pPr>
              <a:defRPr sz="11200"/>
            </a:lvl5pPr>
            <a:lvl6pPr>
              <a:defRPr sz="11200"/>
            </a:lvl6pPr>
            <a:lvl7pPr>
              <a:defRPr sz="11200"/>
            </a:lvl7pPr>
            <a:lvl8pPr>
              <a:defRPr sz="11200"/>
            </a:lvl8pPr>
            <a:lvl9pPr>
              <a:defRPr sz="1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3" y="8036563"/>
            <a:ext cx="16846553" cy="26269953"/>
          </a:xfrm>
        </p:spPr>
        <p:txBody>
          <a:bodyPr/>
          <a:lstStyle>
            <a:lvl1pPr marL="0" indent="0">
              <a:buNone/>
              <a:defRPr sz="7800"/>
            </a:lvl1pPr>
            <a:lvl2pPr marL="2560320" indent="0">
              <a:buNone/>
              <a:defRPr sz="6700"/>
            </a:lvl2pPr>
            <a:lvl3pPr marL="5120640" indent="0">
              <a:buNone/>
              <a:defRPr sz="5600"/>
            </a:lvl3pPr>
            <a:lvl4pPr marL="7680960" indent="0">
              <a:buNone/>
              <a:defRPr sz="5000"/>
            </a:lvl4pPr>
            <a:lvl5pPr marL="10241280" indent="0">
              <a:buNone/>
              <a:defRPr sz="5000"/>
            </a:lvl5pPr>
            <a:lvl6pPr marL="12801600" indent="0">
              <a:buNone/>
              <a:defRPr sz="5000"/>
            </a:lvl6pPr>
            <a:lvl7pPr marL="15361920" indent="0">
              <a:buNone/>
              <a:defRPr sz="5000"/>
            </a:lvl7pPr>
            <a:lvl8pPr marL="17922240" indent="0">
              <a:buNone/>
              <a:defRPr sz="5000"/>
            </a:lvl8pPr>
            <a:lvl9pPr marL="20482560" indent="0">
              <a:buNone/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6883360"/>
            <a:ext cx="30723840" cy="3173733"/>
          </a:xfrm>
        </p:spPr>
        <p:txBody>
          <a:bodyPr anchor="b"/>
          <a:lstStyle>
            <a:lvl1pPr algn="l">
              <a:defRPr sz="11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3431540"/>
            <a:ext cx="30723840" cy="23042880"/>
          </a:xfrm>
        </p:spPr>
        <p:txBody>
          <a:bodyPr/>
          <a:lstStyle>
            <a:lvl1pPr marL="0" indent="0">
              <a:buNone/>
              <a:defRPr sz="17900"/>
            </a:lvl1pPr>
            <a:lvl2pPr marL="2560320" indent="0">
              <a:buNone/>
              <a:defRPr sz="15700"/>
            </a:lvl2pPr>
            <a:lvl3pPr marL="5120640" indent="0">
              <a:buNone/>
              <a:defRPr sz="13400"/>
            </a:lvl3pPr>
            <a:lvl4pPr marL="7680960" indent="0">
              <a:buNone/>
              <a:defRPr sz="11200"/>
            </a:lvl4pPr>
            <a:lvl5pPr marL="10241280" indent="0">
              <a:buNone/>
              <a:defRPr sz="11200"/>
            </a:lvl5pPr>
            <a:lvl6pPr marL="12801600" indent="0">
              <a:buNone/>
              <a:defRPr sz="11200"/>
            </a:lvl6pPr>
            <a:lvl7pPr marL="15361920" indent="0">
              <a:buNone/>
              <a:defRPr sz="11200"/>
            </a:lvl7pPr>
            <a:lvl8pPr marL="17922240" indent="0">
              <a:buNone/>
              <a:defRPr sz="11200"/>
            </a:lvl8pPr>
            <a:lvl9pPr marL="20482560" indent="0">
              <a:buNone/>
              <a:defRPr sz="11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30057093"/>
            <a:ext cx="30723840" cy="4507227"/>
          </a:xfrm>
        </p:spPr>
        <p:txBody>
          <a:bodyPr/>
          <a:lstStyle>
            <a:lvl1pPr marL="0" indent="0">
              <a:buNone/>
              <a:defRPr sz="7800"/>
            </a:lvl1pPr>
            <a:lvl2pPr marL="2560320" indent="0">
              <a:buNone/>
              <a:defRPr sz="6700"/>
            </a:lvl2pPr>
            <a:lvl3pPr marL="5120640" indent="0">
              <a:buNone/>
              <a:defRPr sz="5600"/>
            </a:lvl3pPr>
            <a:lvl4pPr marL="7680960" indent="0">
              <a:buNone/>
              <a:defRPr sz="5000"/>
            </a:lvl4pPr>
            <a:lvl5pPr marL="10241280" indent="0">
              <a:buNone/>
              <a:defRPr sz="5000"/>
            </a:lvl5pPr>
            <a:lvl6pPr marL="12801600" indent="0">
              <a:buNone/>
              <a:defRPr sz="5000"/>
            </a:lvl6pPr>
            <a:lvl7pPr marL="15361920" indent="0">
              <a:buNone/>
              <a:defRPr sz="5000"/>
            </a:lvl7pPr>
            <a:lvl8pPr marL="17922240" indent="0">
              <a:buNone/>
              <a:defRPr sz="5000"/>
            </a:lvl8pPr>
            <a:lvl9pPr marL="20482560" indent="0">
              <a:buNone/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2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0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0" y="1537976"/>
            <a:ext cx="11521440" cy="327685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0" y="1537976"/>
            <a:ext cx="33710880" cy="327685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3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537973"/>
            <a:ext cx="46085760" cy="6400800"/>
          </a:xfrm>
          <a:prstGeom prst="rect">
            <a:avLst/>
          </a:prstGeom>
        </p:spPr>
        <p:txBody>
          <a:bodyPr vert="horz" lIns="512064" tIns="256032" rIns="512064" bIns="25603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0" cy="25345393"/>
          </a:xfrm>
          <a:prstGeom prst="rect">
            <a:avLst/>
          </a:prstGeom>
        </p:spPr>
        <p:txBody>
          <a:bodyPr vert="horz" lIns="512064" tIns="256032" rIns="512064" bIns="25603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35595563"/>
            <a:ext cx="11948160" cy="2044700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l">
              <a:defRPr sz="6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46F9B-2D6C-3B44-92C9-2F63A458280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35595563"/>
            <a:ext cx="16215360" cy="2044700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ctr">
              <a:defRPr sz="6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35595563"/>
            <a:ext cx="11948160" cy="2044700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r">
              <a:defRPr sz="6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560320" rtl="0" eaLnBrk="1" latinLnBrk="0" hangingPunct="1">
        <a:spcBef>
          <a:spcPct val="0"/>
        </a:spcBef>
        <a:buNone/>
        <a:defRPr sz="2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0240" indent="-1920240" algn="l" defTabSz="2560320" rtl="0" eaLnBrk="1" latinLnBrk="0" hangingPunct="1">
        <a:spcBef>
          <a:spcPct val="20000"/>
        </a:spcBef>
        <a:buFont typeface="Arial"/>
        <a:buChar char="•"/>
        <a:defRPr sz="17900" kern="1200">
          <a:solidFill>
            <a:schemeClr val="tx1"/>
          </a:solidFill>
          <a:latin typeface="+mn-lt"/>
          <a:ea typeface="+mn-ea"/>
          <a:cs typeface="+mn-cs"/>
        </a:defRPr>
      </a:lvl1pPr>
      <a:lvl2pPr marL="4160520" indent="-1600200" algn="l" defTabSz="2560320" rtl="0" eaLnBrk="1" latinLnBrk="0" hangingPunct="1">
        <a:spcBef>
          <a:spcPct val="20000"/>
        </a:spcBef>
        <a:buFont typeface="Arial"/>
        <a:buChar char="–"/>
        <a:defRPr sz="157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0" indent="-1280160" algn="l" defTabSz="2560320" rtl="0" eaLnBrk="1" latinLnBrk="0" hangingPunct="1">
        <a:spcBef>
          <a:spcPct val="20000"/>
        </a:spcBef>
        <a:buFont typeface="Arial"/>
        <a:buChar char="•"/>
        <a:defRPr sz="134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0" indent="-1280160" algn="l" defTabSz="2560320" rtl="0" eaLnBrk="1" latinLnBrk="0" hangingPunct="1">
        <a:spcBef>
          <a:spcPct val="20000"/>
        </a:spcBef>
        <a:buFont typeface="Arial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0" indent="-1280160" algn="l" defTabSz="2560320" rtl="0" eaLnBrk="1" latinLnBrk="0" hangingPunct="1">
        <a:spcBef>
          <a:spcPct val="20000"/>
        </a:spcBef>
        <a:buFont typeface="Arial"/>
        <a:buChar char="»"/>
        <a:defRPr sz="1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0" indent="-1280160" algn="l" defTabSz="2560320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0" algn="l" defTabSz="2560320" rtl="0" eaLnBrk="1" latinLnBrk="0" hangingPunct="1">
        <a:defRPr sz="10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>
            <a:spLocks noGrp="1"/>
          </p:cNvSpPr>
          <p:nvPr>
            <p:ph sz="half" idx="1"/>
          </p:nvPr>
        </p:nvSpPr>
        <p:spPr>
          <a:xfrm>
            <a:off x="435459" y="10651979"/>
            <a:ext cx="16459200" cy="8133117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1184275" indent="-1184275"/>
            <a:r>
              <a:rPr lang="en-US" sz="4400" dirty="0" err="1">
                <a:effectLst/>
              </a:rPr>
              <a:t>Pancreaticopleural</a:t>
            </a:r>
            <a:r>
              <a:rPr lang="en-US" sz="4400" dirty="0">
                <a:effectLst/>
              </a:rPr>
              <a:t> fistulas (PPFs) are usually seen in middle-aged men with chronic alcoholism, occurring in 0.4% of cases of pancreatitis</a:t>
            </a:r>
          </a:p>
          <a:p>
            <a:pPr marL="1184275" indent="-1184275"/>
            <a:r>
              <a:rPr lang="en-US" sz="4400" dirty="0"/>
              <a:t>O</a:t>
            </a:r>
            <a:r>
              <a:rPr lang="en-US" sz="4400" dirty="0">
                <a:effectLst/>
              </a:rPr>
              <a:t>ccurs when pancreatic secretions “digest” fascial planes via a pseudocyst which communicates with the pleural cavity or via a tract between the posterior pancreatic duct and the pleura</a:t>
            </a:r>
          </a:p>
          <a:p>
            <a:pPr marL="1184275" indent="-1184275"/>
            <a:r>
              <a:rPr lang="en-US" sz="4400" dirty="0">
                <a:effectLst/>
              </a:rPr>
              <a:t>Only PPFs will demonstrate pleural fluid amylase levels &gt;50,000U/L</a:t>
            </a:r>
          </a:p>
          <a:p>
            <a:pPr marL="1184275" indent="-1184275"/>
            <a:r>
              <a:rPr lang="en-US" sz="4400" dirty="0">
                <a:effectLst/>
              </a:rPr>
              <a:t>This case is unique as the patient’s presentation was atypical for PPFs</a:t>
            </a:r>
            <a:endParaRPr lang="en-US" sz="4400" dirty="0"/>
          </a:p>
          <a:p>
            <a:pPr marL="1057275" indent="-1057275"/>
            <a:endParaRPr lang="en-US" sz="4400" dirty="0"/>
          </a:p>
        </p:txBody>
      </p:sp>
      <p:sp>
        <p:nvSpPr>
          <p:cNvPr id="43" name="Rounded Rectangle 42"/>
          <p:cNvSpPr/>
          <p:nvPr/>
        </p:nvSpPr>
        <p:spPr>
          <a:xfrm>
            <a:off x="10100001" y="1877226"/>
            <a:ext cx="31059743" cy="4006011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latin typeface="+mj-lt"/>
              </a:rPr>
              <a:t>Pancreaticopleural</a:t>
            </a:r>
            <a:r>
              <a:rPr lang="en-US" sz="7200" dirty="0">
                <a:latin typeface="+mj-lt"/>
              </a:rPr>
              <a:t> Fistula: An Uncommon Complication of Chronic Pancreatitis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Gina Moon MD, Ahmad Basil Nasir MD, Muhammad Taha Khan MD, Tokunbo Ajayi MD, Amir </a:t>
            </a:r>
            <a:r>
              <a:rPr lang="en-US" sz="4800" dirty="0" err="1">
                <a:solidFill>
                  <a:schemeClr val="bg1"/>
                </a:solidFill>
              </a:rPr>
              <a:t>Rumman</a:t>
            </a:r>
            <a:r>
              <a:rPr lang="en-US" sz="4800" dirty="0">
                <a:solidFill>
                  <a:schemeClr val="bg1"/>
                </a:solidFill>
              </a:rPr>
              <a:t> MD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Department of Medicine &amp; Section of Digestive Diseases and Nutrition 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</a:rPr>
              <a:t>University of Oklahoma Health Sciences Center 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3810679" y="16347218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DISCUSSION</a:t>
            </a:r>
            <a:endParaRPr lang="en-US" sz="4800" dirty="0"/>
          </a:p>
        </p:txBody>
      </p:sp>
      <p:sp>
        <p:nvSpPr>
          <p:cNvPr id="70" name="Content Placeholder 5"/>
          <p:cNvSpPr>
            <a:spLocks noGrp="1"/>
          </p:cNvSpPr>
          <p:nvPr>
            <p:ph sz="half" idx="1"/>
          </p:nvPr>
        </p:nvSpPr>
        <p:spPr>
          <a:xfrm>
            <a:off x="33868172" y="18307653"/>
            <a:ext cx="16324028" cy="11333622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1057275" indent="-1057275"/>
            <a:r>
              <a:rPr lang="en-US" sz="4400" dirty="0">
                <a:effectLst/>
              </a:rPr>
              <a:t>MRCP was the most sensitive diagnostic modality for detecting PPF (80%), then ERCP (78%) and then CT (47%) </a:t>
            </a:r>
          </a:p>
          <a:p>
            <a:pPr marL="1057275" indent="-1057275"/>
            <a:r>
              <a:rPr lang="en-US" sz="4400" dirty="0">
                <a:effectLst/>
              </a:rPr>
              <a:t>As with chronic pancreatic sequelae, PPF patients can be managed conservatively, endoscopically, or surgicall</a:t>
            </a:r>
            <a:r>
              <a:rPr lang="en-US" sz="4400" dirty="0"/>
              <a:t>y, </a:t>
            </a:r>
            <a:r>
              <a:rPr lang="en-US" sz="4400" dirty="0">
                <a:effectLst/>
              </a:rPr>
              <a:t>should be modified based on each patient’s pancreatic ductal defect </a:t>
            </a:r>
            <a:endParaRPr lang="en-US" sz="4400" dirty="0"/>
          </a:p>
          <a:p>
            <a:pPr marL="1057275" indent="-1057275"/>
            <a:r>
              <a:rPr lang="en-US" sz="4400" dirty="0">
                <a:effectLst/>
              </a:rPr>
              <a:t>Presentation was atypical for PPF as patients present more commonly with pulmonary rather than abdominal symptoms</a:t>
            </a:r>
          </a:p>
          <a:p>
            <a:pPr marL="1057275" indent="-1057275"/>
            <a:r>
              <a:rPr lang="en-US" sz="4400" dirty="0"/>
              <a:t>So it is </a:t>
            </a:r>
            <a:r>
              <a:rPr lang="en-US" sz="4400" dirty="0">
                <a:effectLst/>
              </a:rPr>
              <a:t>imperative to keep a high index of suspicion for the possibility of a PPF</a:t>
            </a:r>
          </a:p>
          <a:p>
            <a:pPr marL="1057275" indent="-1057275"/>
            <a:r>
              <a:rPr lang="en-US" sz="4400" dirty="0">
                <a:effectLst/>
              </a:rPr>
              <a:t>Large-scale studies examining PPF intervention success rates would be beneficial</a:t>
            </a:r>
          </a:p>
          <a:p>
            <a:pPr marL="1057275" indent="-1057275"/>
            <a:endParaRPr lang="en-US" sz="4400" dirty="0"/>
          </a:p>
          <a:p>
            <a:pPr marL="1057275" indent="-1057275"/>
            <a:endParaRPr lang="en-US" sz="4400" dirty="0"/>
          </a:p>
          <a:p>
            <a:endParaRPr lang="en-US" sz="4400" dirty="0"/>
          </a:p>
        </p:txBody>
      </p:sp>
      <p:sp>
        <p:nvSpPr>
          <p:cNvPr id="72" name="Content Placeholder 5"/>
          <p:cNvSpPr>
            <a:spLocks noGrp="1"/>
          </p:cNvSpPr>
          <p:nvPr>
            <p:ph sz="half" idx="1"/>
          </p:nvPr>
        </p:nvSpPr>
        <p:spPr>
          <a:xfrm>
            <a:off x="33868172" y="31974701"/>
            <a:ext cx="16447063" cy="4078783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kern="100" dirty="0">
                <a:effectLst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US" sz="4400" dirty="0">
                <a:effectLst/>
                <a:ea typeface="Times New Roman" panose="02020603050405020304" pitchFamily="18" charset="0"/>
              </a:rPr>
              <a:t>Ali T, Srinivasan N, Le V, </a:t>
            </a:r>
            <a:r>
              <a:rPr lang="en-US" sz="4400" dirty="0" err="1">
                <a:effectLst/>
                <a:ea typeface="Times New Roman" panose="02020603050405020304" pitchFamily="18" charset="0"/>
              </a:rPr>
              <a:t>Chimpiri</a:t>
            </a:r>
            <a:r>
              <a:rPr lang="en-US" sz="4400" dirty="0">
                <a:effectLst/>
                <a:ea typeface="Times New Roman" panose="02020603050405020304" pitchFamily="18" charset="0"/>
              </a:rPr>
              <a:t> AR, Tierney WM. </a:t>
            </a:r>
            <a:r>
              <a:rPr lang="en-US" sz="4400" dirty="0" err="1">
                <a:effectLst/>
                <a:ea typeface="Times New Roman" panose="02020603050405020304" pitchFamily="18" charset="0"/>
              </a:rPr>
              <a:t>Pancreaticopleural</a:t>
            </a:r>
            <a:r>
              <a:rPr lang="en-US" sz="4400" dirty="0">
                <a:effectLst/>
                <a:ea typeface="Times New Roman" panose="02020603050405020304" pitchFamily="18" charset="0"/>
              </a:rPr>
              <a:t> fistula. Pancreas. 2009 Jan;38(1):e26-31. </a:t>
            </a:r>
            <a:r>
              <a:rPr lang="en-US" sz="4400" dirty="0" err="1">
                <a:effectLst/>
                <a:ea typeface="Times New Roman" panose="02020603050405020304" pitchFamily="18" charset="0"/>
              </a:rPr>
              <a:t>doi</a:t>
            </a:r>
            <a:r>
              <a:rPr lang="en-US" sz="4400" dirty="0">
                <a:effectLst/>
                <a:ea typeface="Times New Roman" panose="02020603050405020304" pitchFamily="18" charset="0"/>
              </a:rPr>
              <a:t>: 10.1097/MPA.0b013e3181870ad5. PMID: 19106743 </a:t>
            </a:r>
          </a:p>
          <a:p>
            <a:pPr marL="0" indent="0">
              <a:buNone/>
            </a:pPr>
            <a:endParaRPr lang="en-US" sz="4400" dirty="0"/>
          </a:p>
        </p:txBody>
      </p:sp>
      <p:sp>
        <p:nvSpPr>
          <p:cNvPr id="73" name="Rounded Rectangle 72"/>
          <p:cNvSpPr/>
          <p:nvPr/>
        </p:nvSpPr>
        <p:spPr>
          <a:xfrm>
            <a:off x="33868172" y="30014266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REFERENCES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458137" y="8674426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INTRODUCTION</a:t>
            </a:r>
            <a:endParaRPr lang="en-US" sz="4800" dirty="0"/>
          </a:p>
        </p:txBody>
      </p:sp>
      <p:sp>
        <p:nvSpPr>
          <p:cNvPr id="85" name="Rounded Rectangle 84"/>
          <p:cNvSpPr/>
          <p:nvPr/>
        </p:nvSpPr>
        <p:spPr>
          <a:xfrm>
            <a:off x="458137" y="19619704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CASE REPORT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"/>
          </p:nvPr>
        </p:nvSpPr>
        <p:spPr>
          <a:xfrm>
            <a:off x="488981" y="21597257"/>
            <a:ext cx="16352156" cy="14482559"/>
          </a:xfrm>
          <a:solidFill>
            <a:schemeClr val="bg1"/>
          </a:solidFill>
          <a:ln w="28575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1184275" indent="-1184275"/>
            <a:r>
              <a:rPr lang="en-US" sz="4400" dirty="0">
                <a:effectLst/>
              </a:rPr>
              <a:t>43-year-old female with chronic pancreatitis, alcohol abuse, and tobacco abuse presents for SOB, recurrent abdominal pain and 30 </a:t>
            </a:r>
            <a:r>
              <a:rPr lang="en-US" sz="4400" dirty="0" err="1">
                <a:effectLst/>
              </a:rPr>
              <a:t>lb</a:t>
            </a:r>
            <a:r>
              <a:rPr lang="en-US" sz="4400" dirty="0">
                <a:effectLst/>
              </a:rPr>
              <a:t> weight loss in the past year </a:t>
            </a:r>
          </a:p>
          <a:p>
            <a:pPr marL="1184275" indent="-1184275"/>
            <a:r>
              <a:rPr lang="en-US" sz="4400" dirty="0">
                <a:effectLst/>
              </a:rPr>
              <a:t>Was discharged a week prior to presentation after a month-long admission for acute on chronic pancreatiti</a:t>
            </a:r>
            <a:r>
              <a:rPr lang="en-US" sz="4400" dirty="0"/>
              <a:t>s</a:t>
            </a:r>
          </a:p>
          <a:p>
            <a:pPr marL="1184275" indent="-1184275"/>
            <a:r>
              <a:rPr lang="en-US" sz="4400" dirty="0">
                <a:effectLst/>
              </a:rPr>
              <a:t>CT abdomen/pelvis with contrast showed small volume ascites, bilateral pleural effusions (greatest on left), coarse calcifications throughout the pancreatic parenchyma, a lobulated fluid collection in pancreatic body which extended superiorly into the left hemithorax around the distal esophagus through the esophageal hiatus with largest component measuring 2.3 x 4.4cm, in close proximity to the pancreatic duct (Figures 1, 2)</a:t>
            </a:r>
          </a:p>
          <a:p>
            <a:pPr marL="1184275" indent="-1184275"/>
            <a:r>
              <a:rPr lang="en-US" sz="4400" dirty="0">
                <a:effectLst/>
              </a:rPr>
              <a:t>Labs were significant for serum procalcitonin 0.04ng/mL, lipase 104U/L, hematocrit 27.7%, CRP 45.1mg/L </a:t>
            </a:r>
          </a:p>
          <a:p>
            <a:pPr marL="1184275" indent="-1184275"/>
            <a:r>
              <a:rPr lang="en-US" sz="4400" dirty="0">
                <a:effectLst/>
              </a:rPr>
              <a:t>Based on the Atlanta Classification, the fluid collection in the pancreatic body was concerning for a pseudocyst with developing PPFs </a:t>
            </a:r>
            <a:endParaRPr lang="en-US" sz="4400" dirty="0"/>
          </a:p>
          <a:p>
            <a:pPr marL="1184275" indent="-1184275"/>
            <a:endParaRPr lang="en-US" sz="4400" dirty="0"/>
          </a:p>
          <a:p>
            <a:pPr marL="1946275" indent="-1946275"/>
            <a:endParaRPr lang="en-US" sz="4400" dirty="0"/>
          </a:p>
          <a:p>
            <a:pPr marL="1946275" indent="-1946275"/>
            <a:endParaRPr lang="en-US" sz="4400" dirty="0"/>
          </a:p>
          <a:p>
            <a:pPr marL="1946275" indent="-1946275"/>
            <a:endParaRPr lang="en-US" sz="4400" dirty="0"/>
          </a:p>
          <a:p>
            <a:pPr marL="1946275" indent="-1946275"/>
            <a:endParaRPr lang="en-US" sz="4400" dirty="0"/>
          </a:p>
          <a:p>
            <a:pPr marL="1946275" indent="-1946275"/>
            <a:endParaRPr lang="en-US" sz="4400" dirty="0"/>
          </a:p>
          <a:p>
            <a:pPr marL="1946275" indent="-1946275"/>
            <a:endParaRPr lang="en-US" sz="4400" dirty="0">
              <a:effectLst/>
            </a:endParaRPr>
          </a:p>
          <a:p>
            <a:pPr marL="1946275" indent="-1946275"/>
            <a:endParaRPr lang="en-US" sz="4400" dirty="0"/>
          </a:p>
          <a:p>
            <a:pPr marL="1946275" indent="-1946275"/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93110" y="651670"/>
            <a:ext cx="4933656" cy="5262789"/>
          </a:xfrm>
          <a:prstGeom prst="rect">
            <a:avLst/>
          </a:prstGeom>
        </p:spPr>
      </p:pic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18074DE7-A1EE-D642-A939-945777F2292E}"/>
              </a:ext>
            </a:extLst>
          </p:cNvPr>
          <p:cNvSpPr txBox="1">
            <a:spLocks/>
          </p:cNvSpPr>
          <p:nvPr/>
        </p:nvSpPr>
        <p:spPr>
          <a:xfrm>
            <a:off x="18357648" y="18785096"/>
            <a:ext cx="14400392" cy="1872343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384048" tIns="192024" rIns="384048" bIns="192024" rtlCol="0">
            <a:no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800" dirty="0"/>
              <a:t>Figure 1: </a:t>
            </a:r>
            <a:r>
              <a:rPr lang="en-US" sz="3800" dirty="0">
                <a:effectLst/>
              </a:rPr>
              <a:t>CT abdomen/pelvis with contrast demonstrating large pseudocyst extending from body of pancreas to the lower chest </a:t>
            </a: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endParaRPr lang="en-US" sz="3800" dirty="0"/>
          </a:p>
        </p:txBody>
      </p:sp>
      <p:sp>
        <p:nvSpPr>
          <p:cNvPr id="35" name="Content Placeholder 5">
            <a:extLst>
              <a:ext uri="{FF2B5EF4-FFF2-40B4-BE49-F238E27FC236}">
                <a16:creationId xmlns:a16="http://schemas.microsoft.com/office/drawing/2014/main" id="{317FC411-095A-F348-A0EB-43B89138A14C}"/>
              </a:ext>
            </a:extLst>
          </p:cNvPr>
          <p:cNvSpPr txBox="1">
            <a:spLocks/>
          </p:cNvSpPr>
          <p:nvPr/>
        </p:nvSpPr>
        <p:spPr>
          <a:xfrm>
            <a:off x="18399745" y="34518819"/>
            <a:ext cx="14316198" cy="1534666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384048" tIns="192024" rIns="384048" bIns="192024" rtlCol="0">
            <a:no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800" dirty="0"/>
              <a:t>Figure 2: C</a:t>
            </a:r>
            <a:r>
              <a:rPr lang="en-US" sz="3800" dirty="0">
                <a:effectLst/>
              </a:rPr>
              <a:t>T abdomen/pelvis with contrast demonstrating large pseudocyst extending from body of pancreas to the lower chest </a:t>
            </a: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endParaRPr lang="en-US" sz="3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3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EB9BB9-FE1B-CB0C-D767-8445DFD42B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632979" y="594286"/>
            <a:ext cx="4933656" cy="5262789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40376F9-E6D6-5F5B-8374-428FCB4DFA6D}"/>
              </a:ext>
            </a:extLst>
          </p:cNvPr>
          <p:cNvSpPr/>
          <p:nvPr/>
        </p:nvSpPr>
        <p:spPr>
          <a:xfrm>
            <a:off x="33777908" y="8674426"/>
            <a:ext cx="16504556" cy="158744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CASE REPORT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EC62A13-DAC6-6F3B-C8F6-F6A6E7542C28}"/>
              </a:ext>
            </a:extLst>
          </p:cNvPr>
          <p:cNvSpPr txBox="1">
            <a:spLocks/>
          </p:cNvSpPr>
          <p:nvPr/>
        </p:nvSpPr>
        <p:spPr>
          <a:xfrm>
            <a:off x="33777908" y="10591199"/>
            <a:ext cx="16324028" cy="5383028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512064" tIns="256032" rIns="512064" bIns="256032" rtlCol="0">
            <a:norm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/>
            <a:r>
              <a:rPr lang="en-US" sz="4400" dirty="0">
                <a:effectLst/>
              </a:rPr>
              <a:t>Thoracic surgery declined surgery</a:t>
            </a:r>
          </a:p>
          <a:p>
            <a:pPr marL="1143000" indent="-1143000"/>
            <a:r>
              <a:rPr lang="en-US" sz="4400" dirty="0">
                <a:effectLst/>
              </a:rPr>
              <a:t>GI offered ERP however patient declined the procedure</a:t>
            </a:r>
          </a:p>
          <a:p>
            <a:pPr marL="1143000" indent="-1143000"/>
            <a:r>
              <a:rPr lang="en-US" sz="4400" dirty="0">
                <a:effectLst/>
              </a:rPr>
              <a:t>Patient discha</a:t>
            </a:r>
            <a:r>
              <a:rPr lang="en-US" sz="4400" dirty="0"/>
              <a:t>rged </a:t>
            </a:r>
            <a:r>
              <a:rPr lang="en-US" sz="4400" dirty="0">
                <a:effectLst/>
              </a:rPr>
              <a:t>home in a stable condition with close GI follow-up</a:t>
            </a:r>
            <a:endParaRPr lang="en-US" sz="4400" dirty="0"/>
          </a:p>
          <a:p>
            <a:pPr marL="1143000" indent="-1143000"/>
            <a:endParaRPr lang="en-US" sz="4400" dirty="0"/>
          </a:p>
        </p:txBody>
      </p:sp>
      <p:pic>
        <p:nvPicPr>
          <p:cNvPr id="6" name="Picture 5" descr="An x-ray of a person's body&#10;&#10;Description automatically generated with low confidence">
            <a:extLst>
              <a:ext uri="{FF2B5EF4-FFF2-40B4-BE49-F238E27FC236}">
                <a16:creationId xmlns:a16="http://schemas.microsoft.com/office/drawing/2014/main" id="{A18CF1E8-B728-0E35-E71B-50BE19F55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744" y="8674427"/>
            <a:ext cx="14311207" cy="9491382"/>
          </a:xfrm>
          <a:prstGeom prst="rect">
            <a:avLst/>
          </a:prstGeom>
        </p:spPr>
      </p:pic>
      <p:pic>
        <p:nvPicPr>
          <p:cNvPr id="7" name="Picture 6" descr="A close-up of an x-ray of a patient&#10;&#10;Description automatically generated with low confidence">
            <a:extLst>
              <a:ext uri="{FF2B5EF4-FFF2-40B4-BE49-F238E27FC236}">
                <a16:creationId xmlns:a16="http://schemas.microsoft.com/office/drawing/2014/main" id="{796E35BF-3EF5-BF4F-7DAA-9B90BE1A2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101" y="25004375"/>
            <a:ext cx="14316198" cy="900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7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D1B10"/>
      </a:dk1>
      <a:lt1>
        <a:sysClr val="window" lastClr="FFFFFF"/>
      </a:lt1>
      <a:dk2>
        <a:srgbClr val="90000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</TotalTime>
  <Words>486</Words>
  <Application>Microsoft Macintosh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ouhsc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Sooter</dc:creator>
  <cp:lastModifiedBy>John Moon</cp:lastModifiedBy>
  <cp:revision>45</cp:revision>
  <dcterms:created xsi:type="dcterms:W3CDTF">2012-06-08T15:40:16Z</dcterms:created>
  <dcterms:modified xsi:type="dcterms:W3CDTF">2023-09-26T01:06:11Z</dcterms:modified>
</cp:coreProperties>
</file>