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51206400" cy="38404800"/>
  <p:notesSz cx="6858000" cy="9144000"/>
  <p:defaultTextStyle>
    <a:defPPr>
      <a:defRPr lang="en-US"/>
    </a:defPPr>
    <a:lvl1pPr marL="0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1pPr>
    <a:lvl2pPr marL="2558270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2pPr>
    <a:lvl3pPr marL="5116541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3pPr>
    <a:lvl4pPr marL="7674817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4pPr>
    <a:lvl5pPr marL="10233087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5pPr>
    <a:lvl6pPr marL="12791363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6pPr>
    <a:lvl7pPr marL="15349634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7pPr>
    <a:lvl8pPr marL="17907904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8pPr>
    <a:lvl9pPr marL="20466180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96">
          <p15:clr>
            <a:srgbClr val="A4A3A4"/>
          </p15:clr>
        </p15:guide>
        <p15:guide id="2" pos="161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2A"/>
    <a:srgbClr val="890028"/>
    <a:srgbClr val="8A0028"/>
    <a:srgbClr val="A313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43"/>
    <p:restoredTop sz="94507"/>
  </p:normalViewPr>
  <p:slideViewPr>
    <p:cSldViewPr snapToGrid="0" snapToObjects="1">
      <p:cViewPr varScale="1">
        <p:scale>
          <a:sx n="20" d="100"/>
          <a:sy n="20" d="100"/>
        </p:scale>
        <p:origin x="2144" y="232"/>
      </p:cViewPr>
      <p:guideLst>
        <p:guide orient="horz" pos="12096"/>
        <p:guide pos="161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480" y="11930383"/>
            <a:ext cx="43525440" cy="8232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960" y="21762720"/>
            <a:ext cx="35844480" cy="98145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680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41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0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922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482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2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82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3" y="24678643"/>
            <a:ext cx="43525440" cy="7627620"/>
          </a:xfrm>
        </p:spPr>
        <p:txBody>
          <a:bodyPr anchor="t"/>
          <a:lstStyle>
            <a:lvl1pPr algn="l">
              <a:defRPr sz="22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3" y="16277596"/>
            <a:ext cx="43525440" cy="8401047"/>
          </a:xfrm>
        </p:spPr>
        <p:txBody>
          <a:bodyPr anchor="b"/>
          <a:lstStyle>
            <a:lvl1pPr marL="0" indent="0">
              <a:buNone/>
              <a:defRPr sz="11200">
                <a:solidFill>
                  <a:schemeClr val="tx1">
                    <a:tint val="75000"/>
                  </a:schemeClr>
                </a:solidFill>
              </a:defRPr>
            </a:lvl1pPr>
            <a:lvl2pPr marL="2560320" indent="0">
              <a:buNone/>
              <a:defRPr sz="10100">
                <a:solidFill>
                  <a:schemeClr val="tx1">
                    <a:tint val="75000"/>
                  </a:schemeClr>
                </a:solidFill>
              </a:defRPr>
            </a:lvl2pPr>
            <a:lvl3pPr marL="512064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3pPr>
            <a:lvl4pPr marL="7680960" indent="0">
              <a:buNone/>
              <a:defRPr sz="7800">
                <a:solidFill>
                  <a:schemeClr val="tx1">
                    <a:tint val="75000"/>
                  </a:schemeClr>
                </a:solidFill>
              </a:defRPr>
            </a:lvl4pPr>
            <a:lvl5pPr marL="10241280" indent="0">
              <a:buNone/>
              <a:defRPr sz="7800">
                <a:solidFill>
                  <a:schemeClr val="tx1">
                    <a:tint val="75000"/>
                  </a:schemeClr>
                </a:solidFill>
              </a:defRPr>
            </a:lvl5pPr>
            <a:lvl6pPr marL="12801600" indent="0">
              <a:buNone/>
              <a:defRPr sz="7800">
                <a:solidFill>
                  <a:schemeClr val="tx1">
                    <a:tint val="75000"/>
                  </a:schemeClr>
                </a:solidFill>
              </a:defRPr>
            </a:lvl6pPr>
            <a:lvl7pPr marL="15361920" indent="0">
              <a:buNone/>
              <a:defRPr sz="7800">
                <a:solidFill>
                  <a:schemeClr val="tx1">
                    <a:tint val="75000"/>
                  </a:schemeClr>
                </a:solidFill>
              </a:defRPr>
            </a:lvl7pPr>
            <a:lvl8pPr marL="17922240" indent="0">
              <a:buNone/>
              <a:defRPr sz="7800">
                <a:solidFill>
                  <a:schemeClr val="tx1">
                    <a:tint val="75000"/>
                  </a:schemeClr>
                </a:solidFill>
              </a:defRPr>
            </a:lvl8pPr>
            <a:lvl9pPr marL="20482560" indent="0">
              <a:buNone/>
              <a:defRPr sz="7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874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320" y="8961123"/>
            <a:ext cx="22616160" cy="25345393"/>
          </a:xfrm>
        </p:spPr>
        <p:txBody>
          <a:bodyPr/>
          <a:lstStyle>
            <a:lvl1pPr>
              <a:defRPr sz="15700"/>
            </a:lvl1pPr>
            <a:lvl2pPr>
              <a:defRPr sz="13400"/>
            </a:lvl2pPr>
            <a:lvl3pPr>
              <a:defRPr sz="11200"/>
            </a:lvl3pPr>
            <a:lvl4pPr>
              <a:defRPr sz="10100"/>
            </a:lvl4pPr>
            <a:lvl5pPr>
              <a:defRPr sz="10100"/>
            </a:lvl5pPr>
            <a:lvl6pPr>
              <a:defRPr sz="10100"/>
            </a:lvl6pPr>
            <a:lvl7pPr>
              <a:defRPr sz="10100"/>
            </a:lvl7pPr>
            <a:lvl8pPr>
              <a:defRPr sz="10100"/>
            </a:lvl8pPr>
            <a:lvl9pPr>
              <a:defRPr sz="10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29920" y="8961123"/>
            <a:ext cx="22616160" cy="25345393"/>
          </a:xfrm>
        </p:spPr>
        <p:txBody>
          <a:bodyPr/>
          <a:lstStyle>
            <a:lvl1pPr>
              <a:defRPr sz="15700"/>
            </a:lvl1pPr>
            <a:lvl2pPr>
              <a:defRPr sz="13400"/>
            </a:lvl2pPr>
            <a:lvl3pPr>
              <a:defRPr sz="11200"/>
            </a:lvl3pPr>
            <a:lvl4pPr>
              <a:defRPr sz="10100"/>
            </a:lvl4pPr>
            <a:lvl5pPr>
              <a:defRPr sz="10100"/>
            </a:lvl5pPr>
            <a:lvl6pPr>
              <a:defRPr sz="10100"/>
            </a:lvl6pPr>
            <a:lvl7pPr>
              <a:defRPr sz="10100"/>
            </a:lvl7pPr>
            <a:lvl8pPr>
              <a:defRPr sz="10100"/>
            </a:lvl8pPr>
            <a:lvl9pPr>
              <a:defRPr sz="10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404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0" y="8596633"/>
            <a:ext cx="22625053" cy="3582667"/>
          </a:xfrm>
        </p:spPr>
        <p:txBody>
          <a:bodyPr anchor="b"/>
          <a:lstStyle>
            <a:lvl1pPr marL="0" indent="0">
              <a:buNone/>
              <a:defRPr sz="13400" b="1"/>
            </a:lvl1pPr>
            <a:lvl2pPr marL="2560320" indent="0">
              <a:buNone/>
              <a:defRPr sz="11200" b="1"/>
            </a:lvl2pPr>
            <a:lvl3pPr marL="5120640" indent="0">
              <a:buNone/>
              <a:defRPr sz="10100" b="1"/>
            </a:lvl3pPr>
            <a:lvl4pPr marL="7680960" indent="0">
              <a:buNone/>
              <a:defRPr sz="9000" b="1"/>
            </a:lvl4pPr>
            <a:lvl5pPr marL="10241280" indent="0">
              <a:buNone/>
              <a:defRPr sz="9000" b="1"/>
            </a:lvl5pPr>
            <a:lvl6pPr marL="12801600" indent="0">
              <a:buNone/>
              <a:defRPr sz="9000" b="1"/>
            </a:lvl6pPr>
            <a:lvl7pPr marL="15361920" indent="0">
              <a:buNone/>
              <a:defRPr sz="9000" b="1"/>
            </a:lvl7pPr>
            <a:lvl8pPr marL="17922240" indent="0">
              <a:buNone/>
              <a:defRPr sz="9000" b="1"/>
            </a:lvl8pPr>
            <a:lvl9pPr marL="20482560" indent="0">
              <a:buNone/>
              <a:defRPr sz="9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0320" y="12179300"/>
            <a:ext cx="22625053" cy="22127213"/>
          </a:xfrm>
        </p:spPr>
        <p:txBody>
          <a:bodyPr/>
          <a:lstStyle>
            <a:lvl1pPr>
              <a:defRPr sz="13400"/>
            </a:lvl1pPr>
            <a:lvl2pPr>
              <a:defRPr sz="11200"/>
            </a:lvl2pPr>
            <a:lvl3pPr>
              <a:defRPr sz="101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143" y="8596633"/>
            <a:ext cx="22633940" cy="3582667"/>
          </a:xfrm>
        </p:spPr>
        <p:txBody>
          <a:bodyPr anchor="b"/>
          <a:lstStyle>
            <a:lvl1pPr marL="0" indent="0">
              <a:buNone/>
              <a:defRPr sz="13400" b="1"/>
            </a:lvl1pPr>
            <a:lvl2pPr marL="2560320" indent="0">
              <a:buNone/>
              <a:defRPr sz="11200" b="1"/>
            </a:lvl2pPr>
            <a:lvl3pPr marL="5120640" indent="0">
              <a:buNone/>
              <a:defRPr sz="10100" b="1"/>
            </a:lvl3pPr>
            <a:lvl4pPr marL="7680960" indent="0">
              <a:buNone/>
              <a:defRPr sz="9000" b="1"/>
            </a:lvl4pPr>
            <a:lvl5pPr marL="10241280" indent="0">
              <a:buNone/>
              <a:defRPr sz="9000" b="1"/>
            </a:lvl5pPr>
            <a:lvl6pPr marL="12801600" indent="0">
              <a:buNone/>
              <a:defRPr sz="9000" b="1"/>
            </a:lvl6pPr>
            <a:lvl7pPr marL="15361920" indent="0">
              <a:buNone/>
              <a:defRPr sz="9000" b="1"/>
            </a:lvl7pPr>
            <a:lvl8pPr marL="17922240" indent="0">
              <a:buNone/>
              <a:defRPr sz="9000" b="1"/>
            </a:lvl8pPr>
            <a:lvl9pPr marL="20482560" indent="0">
              <a:buNone/>
              <a:defRPr sz="9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143" y="12179300"/>
            <a:ext cx="22633940" cy="22127213"/>
          </a:xfrm>
        </p:spPr>
        <p:txBody>
          <a:bodyPr/>
          <a:lstStyle>
            <a:lvl1pPr>
              <a:defRPr sz="13400"/>
            </a:lvl1pPr>
            <a:lvl2pPr>
              <a:defRPr sz="11200"/>
            </a:lvl2pPr>
            <a:lvl3pPr>
              <a:defRPr sz="101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10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94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85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3" y="1529080"/>
            <a:ext cx="16846553" cy="6507480"/>
          </a:xfrm>
        </p:spPr>
        <p:txBody>
          <a:bodyPr anchor="b"/>
          <a:lstStyle>
            <a:lvl1pPr algn="l">
              <a:defRPr sz="11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0280" y="1529083"/>
            <a:ext cx="28625800" cy="32777433"/>
          </a:xfrm>
        </p:spPr>
        <p:txBody>
          <a:bodyPr/>
          <a:lstStyle>
            <a:lvl1pPr>
              <a:defRPr sz="17900"/>
            </a:lvl1pPr>
            <a:lvl2pPr>
              <a:defRPr sz="15700"/>
            </a:lvl2pPr>
            <a:lvl3pPr>
              <a:defRPr sz="13400"/>
            </a:lvl3pPr>
            <a:lvl4pPr>
              <a:defRPr sz="11200"/>
            </a:lvl4pPr>
            <a:lvl5pPr>
              <a:defRPr sz="11200"/>
            </a:lvl5pPr>
            <a:lvl6pPr>
              <a:defRPr sz="11200"/>
            </a:lvl6pPr>
            <a:lvl7pPr>
              <a:defRPr sz="11200"/>
            </a:lvl7pPr>
            <a:lvl8pPr>
              <a:defRPr sz="11200"/>
            </a:lvl8pPr>
            <a:lvl9pPr>
              <a:defRPr sz="1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3" y="8036563"/>
            <a:ext cx="16846553" cy="26269953"/>
          </a:xfrm>
        </p:spPr>
        <p:txBody>
          <a:bodyPr/>
          <a:lstStyle>
            <a:lvl1pPr marL="0" indent="0">
              <a:buNone/>
              <a:defRPr sz="7800"/>
            </a:lvl1pPr>
            <a:lvl2pPr marL="2560320" indent="0">
              <a:buNone/>
              <a:defRPr sz="6700"/>
            </a:lvl2pPr>
            <a:lvl3pPr marL="5120640" indent="0">
              <a:buNone/>
              <a:defRPr sz="5600"/>
            </a:lvl3pPr>
            <a:lvl4pPr marL="7680960" indent="0">
              <a:buNone/>
              <a:defRPr sz="5000"/>
            </a:lvl4pPr>
            <a:lvl5pPr marL="10241280" indent="0">
              <a:buNone/>
              <a:defRPr sz="5000"/>
            </a:lvl5pPr>
            <a:lvl6pPr marL="12801600" indent="0">
              <a:buNone/>
              <a:defRPr sz="5000"/>
            </a:lvl6pPr>
            <a:lvl7pPr marL="15361920" indent="0">
              <a:buNone/>
              <a:defRPr sz="5000"/>
            </a:lvl7pPr>
            <a:lvl8pPr marL="17922240" indent="0">
              <a:buNone/>
              <a:defRPr sz="5000"/>
            </a:lvl8pPr>
            <a:lvl9pPr marL="20482560" indent="0">
              <a:buNone/>
              <a:defRPr sz="5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54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813" y="26883360"/>
            <a:ext cx="30723840" cy="3173733"/>
          </a:xfrm>
        </p:spPr>
        <p:txBody>
          <a:bodyPr anchor="b"/>
          <a:lstStyle>
            <a:lvl1pPr algn="l">
              <a:defRPr sz="11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813" y="3431540"/>
            <a:ext cx="30723840" cy="23042880"/>
          </a:xfrm>
        </p:spPr>
        <p:txBody>
          <a:bodyPr/>
          <a:lstStyle>
            <a:lvl1pPr marL="0" indent="0">
              <a:buNone/>
              <a:defRPr sz="17900"/>
            </a:lvl1pPr>
            <a:lvl2pPr marL="2560320" indent="0">
              <a:buNone/>
              <a:defRPr sz="15700"/>
            </a:lvl2pPr>
            <a:lvl3pPr marL="5120640" indent="0">
              <a:buNone/>
              <a:defRPr sz="13400"/>
            </a:lvl3pPr>
            <a:lvl4pPr marL="7680960" indent="0">
              <a:buNone/>
              <a:defRPr sz="11200"/>
            </a:lvl4pPr>
            <a:lvl5pPr marL="10241280" indent="0">
              <a:buNone/>
              <a:defRPr sz="11200"/>
            </a:lvl5pPr>
            <a:lvl6pPr marL="12801600" indent="0">
              <a:buNone/>
              <a:defRPr sz="11200"/>
            </a:lvl6pPr>
            <a:lvl7pPr marL="15361920" indent="0">
              <a:buNone/>
              <a:defRPr sz="11200"/>
            </a:lvl7pPr>
            <a:lvl8pPr marL="17922240" indent="0">
              <a:buNone/>
              <a:defRPr sz="11200"/>
            </a:lvl8pPr>
            <a:lvl9pPr marL="20482560" indent="0">
              <a:buNone/>
              <a:defRPr sz="11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813" y="30057093"/>
            <a:ext cx="30723840" cy="4507227"/>
          </a:xfrm>
        </p:spPr>
        <p:txBody>
          <a:bodyPr/>
          <a:lstStyle>
            <a:lvl1pPr marL="0" indent="0">
              <a:buNone/>
              <a:defRPr sz="7800"/>
            </a:lvl1pPr>
            <a:lvl2pPr marL="2560320" indent="0">
              <a:buNone/>
              <a:defRPr sz="6700"/>
            </a:lvl2pPr>
            <a:lvl3pPr marL="5120640" indent="0">
              <a:buNone/>
              <a:defRPr sz="5600"/>
            </a:lvl3pPr>
            <a:lvl4pPr marL="7680960" indent="0">
              <a:buNone/>
              <a:defRPr sz="5000"/>
            </a:lvl4pPr>
            <a:lvl5pPr marL="10241280" indent="0">
              <a:buNone/>
              <a:defRPr sz="5000"/>
            </a:lvl5pPr>
            <a:lvl6pPr marL="12801600" indent="0">
              <a:buNone/>
              <a:defRPr sz="5000"/>
            </a:lvl6pPr>
            <a:lvl7pPr marL="15361920" indent="0">
              <a:buNone/>
              <a:defRPr sz="5000"/>
            </a:lvl7pPr>
            <a:lvl8pPr marL="17922240" indent="0">
              <a:buNone/>
              <a:defRPr sz="5000"/>
            </a:lvl8pPr>
            <a:lvl9pPr marL="20482560" indent="0">
              <a:buNone/>
              <a:defRPr sz="5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22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109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124640" y="1537976"/>
            <a:ext cx="11521440" cy="327685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60320" y="1537976"/>
            <a:ext cx="33710880" cy="327685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30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60320" y="1537973"/>
            <a:ext cx="46085760" cy="6400800"/>
          </a:xfrm>
          <a:prstGeom prst="rect">
            <a:avLst/>
          </a:prstGeom>
        </p:spPr>
        <p:txBody>
          <a:bodyPr vert="horz" lIns="512064" tIns="256032" rIns="512064" bIns="256032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0" y="8961123"/>
            <a:ext cx="46085760" cy="25345393"/>
          </a:xfrm>
          <a:prstGeom prst="rect">
            <a:avLst/>
          </a:prstGeom>
        </p:spPr>
        <p:txBody>
          <a:bodyPr vert="horz" lIns="512064" tIns="256032" rIns="512064" bIns="25603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60320" y="35595563"/>
            <a:ext cx="11948160" cy="2044700"/>
          </a:xfrm>
          <a:prstGeom prst="rect">
            <a:avLst/>
          </a:prstGeom>
        </p:spPr>
        <p:txBody>
          <a:bodyPr vert="horz" lIns="512064" tIns="256032" rIns="512064" bIns="256032" rtlCol="0" anchor="ctr"/>
          <a:lstStyle>
            <a:lvl1pPr algn="l">
              <a:defRPr sz="6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95520" y="35595563"/>
            <a:ext cx="16215360" cy="2044700"/>
          </a:xfrm>
          <a:prstGeom prst="rect">
            <a:avLst/>
          </a:prstGeom>
        </p:spPr>
        <p:txBody>
          <a:bodyPr vert="horz" lIns="512064" tIns="256032" rIns="512064" bIns="256032" rtlCol="0" anchor="ctr"/>
          <a:lstStyle>
            <a:lvl1pPr algn="ctr">
              <a:defRPr sz="6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697920" y="35595563"/>
            <a:ext cx="11948160" cy="2044700"/>
          </a:xfrm>
          <a:prstGeom prst="rect">
            <a:avLst/>
          </a:prstGeom>
        </p:spPr>
        <p:txBody>
          <a:bodyPr vert="horz" lIns="512064" tIns="256032" rIns="512064" bIns="256032" rtlCol="0" anchor="ctr"/>
          <a:lstStyle>
            <a:lvl1pPr algn="r">
              <a:defRPr sz="6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2560320" rtl="0" eaLnBrk="1" latinLnBrk="0" hangingPunct="1">
        <a:spcBef>
          <a:spcPct val="0"/>
        </a:spcBef>
        <a:buNone/>
        <a:defRPr sz="2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0240" indent="-1920240" algn="l" defTabSz="2560320" rtl="0" eaLnBrk="1" latinLnBrk="0" hangingPunct="1">
        <a:spcBef>
          <a:spcPct val="20000"/>
        </a:spcBef>
        <a:buFont typeface="Arial"/>
        <a:buChar char="•"/>
        <a:defRPr sz="17900" kern="1200">
          <a:solidFill>
            <a:schemeClr val="tx1"/>
          </a:solidFill>
          <a:latin typeface="+mn-lt"/>
          <a:ea typeface="+mn-ea"/>
          <a:cs typeface="+mn-cs"/>
        </a:defRPr>
      </a:lvl1pPr>
      <a:lvl2pPr marL="4160520" indent="-1600200" algn="l" defTabSz="2560320" rtl="0" eaLnBrk="1" latinLnBrk="0" hangingPunct="1">
        <a:spcBef>
          <a:spcPct val="20000"/>
        </a:spcBef>
        <a:buFont typeface="Arial"/>
        <a:buChar char="–"/>
        <a:defRPr sz="157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0" indent="-1280160" algn="l" defTabSz="2560320" rtl="0" eaLnBrk="1" latinLnBrk="0" hangingPunct="1">
        <a:spcBef>
          <a:spcPct val="20000"/>
        </a:spcBef>
        <a:buFont typeface="Arial"/>
        <a:buChar char="•"/>
        <a:defRPr sz="13400" kern="1200">
          <a:solidFill>
            <a:schemeClr val="tx1"/>
          </a:solidFill>
          <a:latin typeface="+mn-lt"/>
          <a:ea typeface="+mn-ea"/>
          <a:cs typeface="+mn-cs"/>
        </a:defRPr>
      </a:lvl3pPr>
      <a:lvl4pPr marL="8961120" indent="-1280160" algn="l" defTabSz="2560320" rtl="0" eaLnBrk="1" latinLnBrk="0" hangingPunct="1">
        <a:spcBef>
          <a:spcPct val="20000"/>
        </a:spcBef>
        <a:buFont typeface="Arial"/>
        <a:buChar char="–"/>
        <a:defRPr sz="1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0" indent="-1280160" algn="l" defTabSz="2560320" rtl="0" eaLnBrk="1" latinLnBrk="0" hangingPunct="1">
        <a:spcBef>
          <a:spcPct val="20000"/>
        </a:spcBef>
        <a:buFont typeface="Arial"/>
        <a:buChar char="»"/>
        <a:defRPr sz="11200" kern="1200">
          <a:solidFill>
            <a:schemeClr val="tx1"/>
          </a:solidFill>
          <a:latin typeface="+mn-lt"/>
          <a:ea typeface="+mn-ea"/>
          <a:cs typeface="+mn-cs"/>
        </a:defRPr>
      </a:lvl5pPr>
      <a:lvl6pPr marL="14081760" indent="-1280160" algn="l" defTabSz="2560320" rtl="0" eaLnBrk="1" latinLnBrk="0" hangingPunct="1">
        <a:spcBef>
          <a:spcPct val="20000"/>
        </a:spcBef>
        <a:buFont typeface="Arial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6pPr>
      <a:lvl7pPr marL="16642080" indent="-1280160" algn="l" defTabSz="2560320" rtl="0" eaLnBrk="1" latinLnBrk="0" hangingPunct="1">
        <a:spcBef>
          <a:spcPct val="20000"/>
        </a:spcBef>
        <a:buFont typeface="Arial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0" indent="-1280160" algn="l" defTabSz="2560320" rtl="0" eaLnBrk="1" latinLnBrk="0" hangingPunct="1">
        <a:spcBef>
          <a:spcPct val="20000"/>
        </a:spcBef>
        <a:buFont typeface="Arial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0" indent="-1280160" algn="l" defTabSz="2560320" rtl="0" eaLnBrk="1" latinLnBrk="0" hangingPunct="1">
        <a:spcBef>
          <a:spcPct val="20000"/>
        </a:spcBef>
        <a:buFont typeface="Arial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2pPr>
      <a:lvl3pPr marL="512064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4pPr>
      <a:lvl5pPr marL="1024128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5pPr>
      <a:lvl6pPr marL="1280160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6pPr>
      <a:lvl7pPr marL="1536192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7pPr>
      <a:lvl8pPr marL="1792224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5"/>
          <p:cNvSpPr>
            <a:spLocks noGrp="1"/>
          </p:cNvSpPr>
          <p:nvPr>
            <p:ph sz="half" idx="1"/>
          </p:nvPr>
        </p:nvSpPr>
        <p:spPr>
          <a:xfrm>
            <a:off x="435459" y="10651979"/>
            <a:ext cx="16459200" cy="8133117"/>
          </a:xfrm>
          <a:solidFill>
            <a:schemeClr val="bg1"/>
          </a:solidFill>
          <a:ln w="63500" cap="flat" cmpd="sng">
            <a:solidFill>
              <a:schemeClr val="tx1"/>
            </a:solidFill>
            <a:miter lim="800000"/>
          </a:ln>
        </p:spPr>
        <p:txBody>
          <a:bodyPr>
            <a:noAutofit/>
          </a:bodyPr>
          <a:lstStyle/>
          <a:p>
            <a:pPr marL="1100138" indent="-1100138"/>
            <a:r>
              <a:rPr lang="en-US" sz="4400" dirty="0">
                <a:effectLst/>
              </a:rPr>
              <a:t>Rare causes of ascites include pancreatic, biliary, infectious, and others, each representing less than 1% of cases</a:t>
            </a:r>
          </a:p>
          <a:p>
            <a:pPr marL="1100138" indent="-1100138"/>
            <a:r>
              <a:rPr lang="en-US" sz="4400" dirty="0"/>
              <a:t>P</a:t>
            </a:r>
            <a:r>
              <a:rPr lang="en-US" sz="4400" dirty="0">
                <a:effectLst/>
              </a:rPr>
              <a:t>ancreatic ascites is secondary to continuous pancreatic secretion trickling into the peritoneum due to anterior pancreatic ductal disruption</a:t>
            </a:r>
          </a:p>
          <a:p>
            <a:pPr marL="1100138" indent="-1100138"/>
            <a:r>
              <a:rPr lang="en-US" sz="4400" dirty="0">
                <a:effectLst/>
              </a:rPr>
              <a:t>Ascitic fluid studies will reveal total protein &gt; 3g/dL, amylase &gt; 1,000u/l, and SAAG &lt; 1.1</a:t>
            </a:r>
          </a:p>
          <a:p>
            <a:pPr marL="1100138" indent="-1100138"/>
            <a:r>
              <a:rPr lang="en-US" sz="4400" dirty="0">
                <a:effectLst/>
              </a:rPr>
              <a:t>Our patient presented with hemorrhagic ascites which was responsive to pancreatic duct stenting alone. </a:t>
            </a:r>
            <a:endParaRPr lang="en-US" sz="4400" dirty="0"/>
          </a:p>
          <a:p>
            <a:pPr marL="1057275" indent="-1057275"/>
            <a:endParaRPr lang="en-US" sz="4400" dirty="0"/>
          </a:p>
        </p:txBody>
      </p:sp>
      <p:sp>
        <p:nvSpPr>
          <p:cNvPr id="43" name="Rounded Rectangle 42"/>
          <p:cNvSpPr/>
          <p:nvPr/>
        </p:nvSpPr>
        <p:spPr>
          <a:xfrm>
            <a:off x="10100001" y="1877226"/>
            <a:ext cx="31059743" cy="4006011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latin typeface="+mj-lt"/>
              </a:rPr>
              <a:t>Hemorrhagic Pancreatic Ascites Treated with Pancreatic Duct Stenting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</a:rPr>
              <a:t>Gina Moon MD, Jalal </a:t>
            </a:r>
            <a:r>
              <a:rPr lang="en-US" sz="4800" dirty="0" err="1">
                <a:solidFill>
                  <a:schemeClr val="bg1"/>
                </a:solidFill>
              </a:rPr>
              <a:t>Gondal</a:t>
            </a:r>
            <a:r>
              <a:rPr lang="en-US" sz="4800" dirty="0">
                <a:solidFill>
                  <a:schemeClr val="bg1"/>
                </a:solidFill>
              </a:rPr>
              <a:t> BA, Omar </a:t>
            </a:r>
            <a:r>
              <a:rPr lang="en-US" sz="4800" dirty="0" err="1">
                <a:solidFill>
                  <a:schemeClr val="bg1"/>
                </a:solidFill>
              </a:rPr>
              <a:t>Amayem</a:t>
            </a:r>
            <a:r>
              <a:rPr lang="en-US" sz="4800" dirty="0">
                <a:solidFill>
                  <a:schemeClr val="bg1"/>
                </a:solidFill>
              </a:rPr>
              <a:t> DO, Tokunbo Ajayi MD, William Tierney MD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</a:rPr>
              <a:t>Department of Medicine &amp; Section of Digestive Diseases and Nutrition  </a:t>
            </a:r>
          </a:p>
          <a:p>
            <a:pPr algn="ctr"/>
            <a:r>
              <a:rPr lang="en-US" sz="4800" dirty="0">
                <a:solidFill>
                  <a:srgbClr val="FFFFFF"/>
                </a:solidFill>
              </a:rPr>
              <a:t>University of Oklahoma Health Sciences Center 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33777908" y="16055644"/>
            <a:ext cx="16504556" cy="158744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DISCUSSION</a:t>
            </a:r>
            <a:endParaRPr lang="en-US" sz="4800" dirty="0"/>
          </a:p>
        </p:txBody>
      </p:sp>
      <p:sp>
        <p:nvSpPr>
          <p:cNvPr id="70" name="Content Placeholder 5"/>
          <p:cNvSpPr>
            <a:spLocks noGrp="1"/>
          </p:cNvSpPr>
          <p:nvPr>
            <p:ph sz="half" idx="1"/>
          </p:nvPr>
        </p:nvSpPr>
        <p:spPr>
          <a:xfrm>
            <a:off x="33868172" y="17972417"/>
            <a:ext cx="16324028" cy="6757488"/>
          </a:xfrm>
          <a:solidFill>
            <a:schemeClr val="bg1"/>
          </a:solidFill>
          <a:ln w="63500" cap="flat" cmpd="sng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pPr marL="1057275" indent="-1057275"/>
            <a:r>
              <a:rPr lang="en-US" sz="4400" dirty="0">
                <a:effectLst/>
              </a:rPr>
              <a:t>Patients with pancreatic ascites are managed conservatively, endoscopically, or surgically</a:t>
            </a:r>
          </a:p>
          <a:p>
            <a:pPr marL="1057275" indent="-1057275"/>
            <a:r>
              <a:rPr lang="en-US" sz="4400" dirty="0">
                <a:effectLst/>
              </a:rPr>
              <a:t>Our patient was unique with the grossly bloody ascites which did resolve with only pancreatic duct stenting and no surgical or interventional radiology intervention to control bleeding</a:t>
            </a:r>
          </a:p>
          <a:p>
            <a:pPr marL="1057275" indent="-1057275"/>
            <a:r>
              <a:rPr lang="en-US" sz="4400" dirty="0">
                <a:effectLst/>
              </a:rPr>
              <a:t>While rare, pancreatic ascites is an important differential to keep in mind in an alcoholic patient who presents with abdominal ascites including hemorrhagic ascites</a:t>
            </a:r>
            <a:endParaRPr lang="en-US" sz="4400" dirty="0"/>
          </a:p>
          <a:p>
            <a:endParaRPr lang="en-US" sz="4400" dirty="0"/>
          </a:p>
        </p:txBody>
      </p:sp>
      <p:sp>
        <p:nvSpPr>
          <p:cNvPr id="72" name="Content Placeholder 5"/>
          <p:cNvSpPr>
            <a:spLocks noGrp="1"/>
          </p:cNvSpPr>
          <p:nvPr>
            <p:ph sz="half" idx="1"/>
          </p:nvPr>
        </p:nvSpPr>
        <p:spPr>
          <a:xfrm>
            <a:off x="33868172" y="26953029"/>
            <a:ext cx="16447063" cy="9100456"/>
          </a:xfrm>
          <a:solidFill>
            <a:schemeClr val="bg1"/>
          </a:solidFill>
          <a:ln w="63500" cap="flat" cmpd="sng">
            <a:solidFill>
              <a:schemeClr val="tx1"/>
            </a:solidFill>
            <a:miter lim="800000"/>
          </a:ln>
        </p:spPr>
        <p:txBody>
          <a:bodyPr>
            <a:no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sz="4400" kern="100" dirty="0" err="1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McHutchison</a:t>
            </a: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JG. Differential diagnosis of ascites. Semin Liver Dis. 1997;17(3):191-202. </a:t>
            </a:r>
            <a:r>
              <a:rPr lang="en-US" sz="4400" kern="100" dirty="0" err="1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doi</a:t>
            </a: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: 10.1055/s-2007-1007197. PMID: 9308124.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Bhasin DK, </a:t>
            </a:r>
            <a:r>
              <a:rPr lang="en-US" sz="4400" kern="100" dirty="0" err="1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Malhi</a:t>
            </a: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NS, </a:t>
            </a:r>
            <a:r>
              <a:rPr lang="en-US" sz="4400" kern="100" dirty="0" err="1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Nagi</a:t>
            </a: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B, Singh K. Pancreatic ascites treated by endoscopic pancreatic sphincterotomy alone: a case report. </a:t>
            </a:r>
            <a:r>
              <a:rPr lang="en-US" sz="4400" kern="100" dirty="0" err="1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Gastrointest</a:t>
            </a: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sz="4400" kern="100" dirty="0" err="1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Endosc</a:t>
            </a: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. 2003 May;57(6):802-4. </a:t>
            </a:r>
            <a:r>
              <a:rPr lang="en-US" sz="4400" kern="100" dirty="0" err="1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doi</a:t>
            </a: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: 10.1067/mge.2003.221. PMID: 12739571.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sz="4400" kern="100" dirty="0" err="1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Bracher</a:t>
            </a: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GA, </a:t>
            </a:r>
            <a:r>
              <a:rPr lang="en-US" sz="4400" kern="100" dirty="0" err="1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Manocha</a:t>
            </a: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AP, </a:t>
            </a:r>
            <a:r>
              <a:rPr lang="en-US" sz="4400" kern="100" dirty="0" err="1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DeBanto</a:t>
            </a: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JR, Gates LK Jr, </a:t>
            </a:r>
            <a:r>
              <a:rPr lang="en-US" sz="4400" kern="100" dirty="0" err="1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Slivka</a:t>
            </a: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A, Whitcomb DC, </a:t>
            </a:r>
            <a:r>
              <a:rPr lang="en-US" sz="4400" kern="100" dirty="0" err="1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Bleau</a:t>
            </a: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BL, Ulrich CD 2nd, Martin SP. Endoscopic pancreatic duct stenting to treat pancreatic ascites. </a:t>
            </a:r>
            <a:r>
              <a:rPr lang="en-US" sz="4400" kern="100" dirty="0" err="1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Gastrointest</a:t>
            </a: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sz="4400" kern="100" dirty="0" err="1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Endosc</a:t>
            </a: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. 1999 Jun;49(6):710-5. </a:t>
            </a:r>
            <a:r>
              <a:rPr lang="en-US" sz="4400" kern="100" dirty="0" err="1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doi</a:t>
            </a:r>
            <a:r>
              <a:rPr lang="en-US" sz="4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: 10.1016/s0016-5107(99)70287-7. PMID: 10343214.</a:t>
            </a:r>
          </a:p>
          <a:p>
            <a:pPr marL="973138" indent="-973138">
              <a:buFont typeface="+mj-lt"/>
              <a:buAutoNum type="arabicPeriod"/>
            </a:pPr>
            <a:endParaRPr lang="en-US" sz="4400" dirty="0"/>
          </a:p>
        </p:txBody>
      </p:sp>
      <p:sp>
        <p:nvSpPr>
          <p:cNvPr id="73" name="Rounded Rectangle 72"/>
          <p:cNvSpPr/>
          <p:nvPr/>
        </p:nvSpPr>
        <p:spPr>
          <a:xfrm>
            <a:off x="33868172" y="25047745"/>
            <a:ext cx="16504556" cy="158744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REFERENCES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458137" y="8674426"/>
            <a:ext cx="16504556" cy="158744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INTRODUCTION</a:t>
            </a:r>
            <a:endParaRPr lang="en-US" sz="4800" dirty="0"/>
          </a:p>
        </p:txBody>
      </p:sp>
      <p:sp>
        <p:nvSpPr>
          <p:cNvPr id="85" name="Rounded Rectangle 84"/>
          <p:cNvSpPr/>
          <p:nvPr/>
        </p:nvSpPr>
        <p:spPr>
          <a:xfrm>
            <a:off x="458137" y="19619704"/>
            <a:ext cx="16504556" cy="158744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CASE REPORT</a:t>
            </a:r>
          </a:p>
        </p:txBody>
      </p:sp>
      <p:sp>
        <p:nvSpPr>
          <p:cNvPr id="31" name="Content Placeholder 5"/>
          <p:cNvSpPr>
            <a:spLocks noGrp="1"/>
          </p:cNvSpPr>
          <p:nvPr>
            <p:ph sz="half" idx="1"/>
          </p:nvPr>
        </p:nvSpPr>
        <p:spPr>
          <a:xfrm>
            <a:off x="488981" y="21597257"/>
            <a:ext cx="16352156" cy="14482559"/>
          </a:xfrm>
          <a:solidFill>
            <a:schemeClr val="bg1"/>
          </a:solidFill>
          <a:ln w="28575" cap="flat" cmpd="sng">
            <a:solidFill>
              <a:schemeClr val="tx1"/>
            </a:solidFill>
            <a:miter lim="800000"/>
          </a:ln>
        </p:spPr>
        <p:txBody>
          <a:bodyPr>
            <a:noAutofit/>
          </a:bodyPr>
          <a:lstStyle/>
          <a:p>
            <a:pPr marL="1143000" indent="-1143000"/>
            <a:r>
              <a:rPr lang="en-US" sz="4400" dirty="0">
                <a:effectLst/>
              </a:rPr>
              <a:t>49 year-old male with history of alcohol abuse and chronic pancreatitis presents from an outside hospital with an acute flare of pancreatitis </a:t>
            </a:r>
          </a:p>
          <a:p>
            <a:pPr marL="1143000" indent="-1143000"/>
            <a:r>
              <a:rPr lang="en-US" sz="4400" dirty="0">
                <a:effectLst/>
              </a:rPr>
              <a:t>CT abdomen/pelvis with acute and chronic pancreatitis, large volume ascites with complex ascitic fluid, and bilateral pleural effusions (Figure 1)</a:t>
            </a:r>
          </a:p>
          <a:p>
            <a:pPr marL="1143000" indent="-1143000"/>
            <a:r>
              <a:rPr lang="en-US" sz="4400" dirty="0"/>
              <a:t>Paracentesis at outside facility yielded grossly ascitic fluid</a:t>
            </a:r>
          </a:p>
          <a:p>
            <a:pPr marL="1143000" indent="-1143000"/>
            <a:r>
              <a:rPr lang="en-US" sz="4400" dirty="0"/>
              <a:t>Hgb 8.3 on admission, 7.6 at discharge two weeks later without blood products </a:t>
            </a:r>
          </a:p>
          <a:p>
            <a:pPr marL="1143000" indent="-1143000"/>
            <a:r>
              <a:rPr lang="en-US" sz="4400" dirty="0"/>
              <a:t>Underwent 2.9L paracentesis: lipase 19.800 U/L, amylase 9,117 U/L</a:t>
            </a:r>
          </a:p>
          <a:p>
            <a:pPr marL="1143000" indent="-1143000"/>
            <a:r>
              <a:rPr lang="en-US" sz="4400" dirty="0">
                <a:effectLst/>
              </a:rPr>
              <a:t>MRCP with cystic lesions in pancreatic tail concerning for IPMNs and no pancreatic ductal dilation </a:t>
            </a:r>
          </a:p>
          <a:p>
            <a:pPr marL="1143000" indent="-1143000"/>
            <a:r>
              <a:rPr lang="en-US" sz="4400" dirty="0">
                <a:effectLst/>
              </a:rPr>
              <a:t>ERCP with pancreatic sphincterotomy and stent placement into the ventral pancreatic duct</a:t>
            </a:r>
          </a:p>
          <a:p>
            <a:pPr marL="1143000" indent="-1143000"/>
            <a:r>
              <a:rPr lang="en-US" sz="4400" dirty="0">
                <a:effectLst/>
              </a:rPr>
              <a:t>Subsequent CTA abdomen/pelvis showed resolution of pleural effusions and decreased size of complex ascites (Figure 2)</a:t>
            </a:r>
            <a:endParaRPr lang="en-US" sz="4400" dirty="0"/>
          </a:p>
          <a:p>
            <a:pPr marL="1143000" indent="-1143000"/>
            <a:endParaRPr lang="en-US" sz="4400" dirty="0"/>
          </a:p>
          <a:p>
            <a:pPr marL="1143000" indent="-1143000"/>
            <a:endParaRPr lang="en-US" sz="4400" dirty="0"/>
          </a:p>
          <a:p>
            <a:endParaRPr lang="en-US" sz="4400" dirty="0"/>
          </a:p>
          <a:p>
            <a:endParaRPr lang="en-US" sz="4400" dirty="0">
              <a:effectLst/>
            </a:endParaRPr>
          </a:p>
          <a:p>
            <a:endParaRPr lang="en-US" sz="4400" dirty="0"/>
          </a:p>
          <a:p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93110" y="651670"/>
            <a:ext cx="4933656" cy="5262789"/>
          </a:xfrm>
          <a:prstGeom prst="rect">
            <a:avLst/>
          </a:prstGeom>
        </p:spPr>
      </p:pic>
      <p:sp>
        <p:nvSpPr>
          <p:cNvPr id="34" name="Content Placeholder 5">
            <a:extLst>
              <a:ext uri="{FF2B5EF4-FFF2-40B4-BE49-F238E27FC236}">
                <a16:creationId xmlns:a16="http://schemas.microsoft.com/office/drawing/2014/main" id="{18074DE7-A1EE-D642-A939-945777F2292E}"/>
              </a:ext>
            </a:extLst>
          </p:cNvPr>
          <p:cNvSpPr txBox="1">
            <a:spLocks/>
          </p:cNvSpPr>
          <p:nvPr/>
        </p:nvSpPr>
        <p:spPr>
          <a:xfrm>
            <a:off x="18357648" y="18785096"/>
            <a:ext cx="14400392" cy="1872343"/>
          </a:xfrm>
          <a:prstGeom prst="rect">
            <a:avLst/>
          </a:prstGeom>
          <a:solidFill>
            <a:schemeClr val="bg1"/>
          </a:solidFill>
          <a:ln w="63500" cap="flat" cmpd="sng">
            <a:solidFill>
              <a:schemeClr val="tx1"/>
            </a:solidFill>
            <a:miter lim="800000"/>
          </a:ln>
        </p:spPr>
        <p:txBody>
          <a:bodyPr vert="horz" lIns="384048" tIns="192024" rIns="384048" bIns="192024" rtlCol="0">
            <a:noAutofit/>
          </a:bodyPr>
          <a:lstStyle>
            <a:lvl1pPr marL="1920240" indent="-192024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5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60520" indent="-1600200" algn="l" defTabSz="2560320" rtl="0" eaLnBrk="1" latinLnBrk="0" hangingPunct="1">
              <a:spcBef>
                <a:spcPct val="20000"/>
              </a:spcBef>
              <a:buFont typeface="Arial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61120" indent="-1280160" algn="l" defTabSz="2560320" rtl="0" eaLnBrk="1" latinLnBrk="0" hangingPunct="1">
              <a:spcBef>
                <a:spcPct val="20000"/>
              </a:spcBef>
              <a:buFont typeface="Arial"/>
              <a:buChar char="–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1440" indent="-1280160" algn="l" defTabSz="2560320" rtl="0" eaLnBrk="1" latinLnBrk="0" hangingPunct="1">
              <a:spcBef>
                <a:spcPct val="20000"/>
              </a:spcBef>
              <a:buFont typeface="Arial"/>
              <a:buChar char="»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08176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64208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3800" dirty="0"/>
              <a:t>Figure 1: </a:t>
            </a:r>
            <a:r>
              <a:rPr lang="en-US" sz="3800" dirty="0">
                <a:effectLst/>
              </a:rPr>
              <a:t>CT abdomen/pelvis with contrast demonstrating large volume ascites with Hounsfield units over 20 suggesting complex fluid within the ascites </a:t>
            </a:r>
            <a:endParaRPr lang="en-US" sz="3800" dirty="0"/>
          </a:p>
          <a:p>
            <a:pPr marL="0" indent="0">
              <a:lnSpc>
                <a:spcPct val="90000"/>
              </a:lnSpc>
              <a:buNone/>
            </a:pPr>
            <a:endParaRPr lang="en-US" sz="3800" dirty="0"/>
          </a:p>
        </p:txBody>
      </p:sp>
      <p:sp>
        <p:nvSpPr>
          <p:cNvPr id="35" name="Content Placeholder 5">
            <a:extLst>
              <a:ext uri="{FF2B5EF4-FFF2-40B4-BE49-F238E27FC236}">
                <a16:creationId xmlns:a16="http://schemas.microsoft.com/office/drawing/2014/main" id="{317FC411-095A-F348-A0EB-43B89138A14C}"/>
              </a:ext>
            </a:extLst>
          </p:cNvPr>
          <p:cNvSpPr txBox="1">
            <a:spLocks/>
          </p:cNvSpPr>
          <p:nvPr/>
        </p:nvSpPr>
        <p:spPr>
          <a:xfrm>
            <a:off x="18399745" y="34518819"/>
            <a:ext cx="14316198" cy="1534666"/>
          </a:xfrm>
          <a:prstGeom prst="rect">
            <a:avLst/>
          </a:prstGeom>
          <a:solidFill>
            <a:schemeClr val="bg1"/>
          </a:solidFill>
          <a:ln w="63500" cap="flat" cmpd="sng">
            <a:solidFill>
              <a:schemeClr val="tx1"/>
            </a:solidFill>
            <a:miter lim="800000"/>
          </a:ln>
        </p:spPr>
        <p:txBody>
          <a:bodyPr vert="horz" lIns="384048" tIns="192024" rIns="384048" bIns="192024" rtlCol="0">
            <a:noAutofit/>
          </a:bodyPr>
          <a:lstStyle>
            <a:lvl1pPr marL="1920240" indent="-192024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5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60520" indent="-1600200" algn="l" defTabSz="2560320" rtl="0" eaLnBrk="1" latinLnBrk="0" hangingPunct="1">
              <a:spcBef>
                <a:spcPct val="20000"/>
              </a:spcBef>
              <a:buFont typeface="Arial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61120" indent="-1280160" algn="l" defTabSz="2560320" rtl="0" eaLnBrk="1" latinLnBrk="0" hangingPunct="1">
              <a:spcBef>
                <a:spcPct val="20000"/>
              </a:spcBef>
              <a:buFont typeface="Arial"/>
              <a:buChar char="–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1440" indent="-1280160" algn="l" defTabSz="2560320" rtl="0" eaLnBrk="1" latinLnBrk="0" hangingPunct="1">
              <a:spcBef>
                <a:spcPct val="20000"/>
              </a:spcBef>
              <a:buFont typeface="Arial"/>
              <a:buChar char="»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08176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64208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3800" dirty="0"/>
              <a:t>Figure 2: </a:t>
            </a:r>
            <a:r>
              <a:rPr lang="en-US" sz="3800" dirty="0">
                <a:effectLst/>
              </a:rPr>
              <a:t>CT abdomen/pelvis angiogram with decreased size of small to moderate complex ascites </a:t>
            </a:r>
            <a:endParaRPr lang="en-US" sz="38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3800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EB9BB9-FE1B-CB0C-D767-8445DFD42B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632979" y="594286"/>
            <a:ext cx="4933656" cy="5262789"/>
          </a:xfrm>
          <a:prstGeom prst="rect">
            <a:avLst/>
          </a:prstGeom>
        </p:spPr>
      </p:pic>
      <p:pic>
        <p:nvPicPr>
          <p:cNvPr id="3" name="Picture 2" descr="An x-ray of a person's body&#10;&#10;Description automatically generated with low confidence">
            <a:extLst>
              <a:ext uri="{FF2B5EF4-FFF2-40B4-BE49-F238E27FC236}">
                <a16:creationId xmlns:a16="http://schemas.microsoft.com/office/drawing/2014/main" id="{D29E479F-D999-574F-3055-9AD8BB421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9745" y="8674426"/>
            <a:ext cx="14400393" cy="9633227"/>
          </a:xfrm>
          <a:prstGeom prst="rect">
            <a:avLst/>
          </a:prstGeom>
        </p:spPr>
      </p:pic>
      <p:pic>
        <p:nvPicPr>
          <p:cNvPr id="5" name="Picture 4" descr="A close-up of an x-ray of a kidney&#10;&#10;Description automatically generated with low confidence">
            <a:extLst>
              <a:ext uri="{FF2B5EF4-FFF2-40B4-BE49-F238E27FC236}">
                <a16:creationId xmlns:a16="http://schemas.microsoft.com/office/drawing/2014/main" id="{29C5BC8C-AD76-65B1-84FF-B650BBA56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9676" y="23900575"/>
            <a:ext cx="14400391" cy="10192878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40376F9-E6D6-5F5B-8374-428FCB4DFA6D}"/>
              </a:ext>
            </a:extLst>
          </p:cNvPr>
          <p:cNvSpPr/>
          <p:nvPr/>
        </p:nvSpPr>
        <p:spPr>
          <a:xfrm>
            <a:off x="33777908" y="8674426"/>
            <a:ext cx="16504556" cy="158744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CASE REPORT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3EC62A13-DAC6-6F3B-C8F6-F6A6E7542C28}"/>
              </a:ext>
            </a:extLst>
          </p:cNvPr>
          <p:cNvSpPr txBox="1">
            <a:spLocks/>
          </p:cNvSpPr>
          <p:nvPr/>
        </p:nvSpPr>
        <p:spPr>
          <a:xfrm>
            <a:off x="33777908" y="10591199"/>
            <a:ext cx="16324028" cy="5135116"/>
          </a:xfrm>
          <a:prstGeom prst="rect">
            <a:avLst/>
          </a:prstGeom>
          <a:solidFill>
            <a:schemeClr val="bg1"/>
          </a:solidFill>
          <a:ln w="63500" cap="flat" cmpd="sng">
            <a:solidFill>
              <a:schemeClr val="tx1"/>
            </a:solidFill>
            <a:miter lim="800000"/>
          </a:ln>
        </p:spPr>
        <p:txBody>
          <a:bodyPr vert="horz" lIns="512064" tIns="256032" rIns="512064" bIns="256032" rtlCol="0">
            <a:normAutofit/>
          </a:bodyPr>
          <a:lstStyle>
            <a:lvl1pPr marL="1920240" indent="-192024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5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60520" indent="-1600200" algn="l" defTabSz="2560320" rtl="0" eaLnBrk="1" latinLnBrk="0" hangingPunct="1">
              <a:spcBef>
                <a:spcPct val="20000"/>
              </a:spcBef>
              <a:buFont typeface="Arial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61120" indent="-1280160" algn="l" defTabSz="2560320" rtl="0" eaLnBrk="1" latinLnBrk="0" hangingPunct="1">
              <a:spcBef>
                <a:spcPct val="20000"/>
              </a:spcBef>
              <a:buFont typeface="Arial"/>
              <a:buChar char="–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1440" indent="-1280160" algn="l" defTabSz="2560320" rtl="0" eaLnBrk="1" latinLnBrk="0" hangingPunct="1">
              <a:spcBef>
                <a:spcPct val="20000"/>
              </a:spcBef>
              <a:buFont typeface="Arial"/>
              <a:buChar char="»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08176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64208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84275" indent="-1184275"/>
            <a:r>
              <a:rPr lang="en-US" sz="4400" dirty="0"/>
              <a:t>R</a:t>
            </a:r>
            <a:r>
              <a:rPr lang="en-US" sz="4400" dirty="0">
                <a:effectLst/>
              </a:rPr>
              <a:t>epeat 1.2L paracentesis showed amylase 325U/L, total protein 3.2g/dL, &gt;350,000/mm3 RBCs, 517 WBCs, 12% PMNs, LDH 205U/L, negative cytology and cultures </a:t>
            </a:r>
          </a:p>
          <a:p>
            <a:pPr marL="1184275" indent="-1184275"/>
            <a:r>
              <a:rPr lang="en-US" sz="4400" dirty="0"/>
              <a:t>R</a:t>
            </a:r>
            <a:r>
              <a:rPr lang="en-US" sz="4400" dirty="0">
                <a:effectLst/>
              </a:rPr>
              <a:t>epeat ERCP two months later with no pancreatic leak or fistula seen and removal of pancreatic stent with complete resolution of his symptoms </a:t>
            </a:r>
            <a:endParaRPr lang="en-US" sz="4400" dirty="0"/>
          </a:p>
          <a:p>
            <a:endParaRPr lang="en-US" sz="4400" dirty="0">
              <a:effectLst/>
            </a:endParaRP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6977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1D1B10"/>
      </a:dk1>
      <a:lt1>
        <a:sysClr val="window" lastClr="FFFFFF"/>
      </a:lt1>
      <a:dk2>
        <a:srgbClr val="900000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</TotalTime>
  <Words>559</Words>
  <Application>Microsoft Macintosh PowerPoint</Application>
  <PresentationFormat>Custom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ouhsc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Sooter</dc:creator>
  <cp:lastModifiedBy>John Moon</cp:lastModifiedBy>
  <cp:revision>41</cp:revision>
  <dcterms:created xsi:type="dcterms:W3CDTF">2012-06-08T15:40:16Z</dcterms:created>
  <dcterms:modified xsi:type="dcterms:W3CDTF">2023-09-26T01:06:30Z</dcterms:modified>
</cp:coreProperties>
</file>