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51206400" cy="28803600"/>
  <p:notesSz cx="6858000" cy="9144000"/>
  <p:defaultTextStyle>
    <a:defPPr>
      <a:defRPr lang="en-US"/>
    </a:defPPr>
    <a:lvl1pPr marL="0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1pPr>
    <a:lvl2pPr marL="2558270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2pPr>
    <a:lvl3pPr marL="5116541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3pPr>
    <a:lvl4pPr marL="7674817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4pPr>
    <a:lvl5pPr marL="10233087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5pPr>
    <a:lvl6pPr marL="12791363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6pPr>
    <a:lvl7pPr marL="15349634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7pPr>
    <a:lvl8pPr marL="17907904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8pPr>
    <a:lvl9pPr marL="20466180" algn="l" defTabSz="2558270" rtl="0" eaLnBrk="1" latinLnBrk="0" hangingPunct="1">
      <a:defRPr sz="10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2A"/>
    <a:srgbClr val="890028"/>
    <a:srgbClr val="8A0028"/>
    <a:srgbClr val="A313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3527"/>
    <p:restoredTop sz="94719"/>
  </p:normalViewPr>
  <p:slideViewPr>
    <p:cSldViewPr snapToGrid="0" snapToObjects="1">
      <p:cViewPr>
        <p:scale>
          <a:sx n="30" d="100"/>
          <a:sy n="30" d="100"/>
        </p:scale>
        <p:origin x="2288" y="624"/>
      </p:cViewPr>
      <p:guideLst>
        <p:guide orient="horz" pos="9072"/>
        <p:guide pos="16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1A68D-F595-8D4C-BF01-19F41EBB72B0}" type="datetimeFigureOut">
              <a:rPr lang="en-US" smtClean="0"/>
              <a:t>9/26/23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1A45C-FDB0-D745-9939-DF623E5FB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21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E1A45C-FDB0-D745-9939-DF623E5FBD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68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0" y="8947787"/>
            <a:ext cx="43525440" cy="61741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960" y="16322040"/>
            <a:ext cx="35844480" cy="73609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920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760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680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600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521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441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3615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2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82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3" y="18508982"/>
            <a:ext cx="43525440" cy="5720715"/>
          </a:xfrm>
        </p:spPr>
        <p:txBody>
          <a:bodyPr anchor="t"/>
          <a:lstStyle>
            <a:lvl1pPr algn="l">
              <a:defRPr sz="167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3" y="12208200"/>
            <a:ext cx="43525440" cy="6300785"/>
          </a:xfrm>
        </p:spPr>
        <p:txBody>
          <a:bodyPr anchor="b"/>
          <a:lstStyle>
            <a:lvl1pPr marL="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1pPr>
            <a:lvl2pPr marL="1920192" indent="0">
              <a:buNone/>
              <a:defRPr sz="7575">
                <a:solidFill>
                  <a:schemeClr val="tx1">
                    <a:tint val="75000"/>
                  </a:schemeClr>
                </a:solidFill>
              </a:defRPr>
            </a:lvl2pPr>
            <a:lvl3pPr marL="3840384" indent="0">
              <a:buNone/>
              <a:defRPr sz="6750">
                <a:solidFill>
                  <a:schemeClr val="tx1">
                    <a:tint val="75000"/>
                  </a:schemeClr>
                </a:solidFill>
              </a:defRPr>
            </a:lvl3pPr>
            <a:lvl4pPr marL="5760576" indent="0">
              <a:buNone/>
              <a:defRPr sz="5850">
                <a:solidFill>
                  <a:schemeClr val="tx1">
                    <a:tint val="75000"/>
                  </a:schemeClr>
                </a:solidFill>
              </a:defRPr>
            </a:lvl4pPr>
            <a:lvl5pPr marL="7680768" indent="0">
              <a:buNone/>
              <a:defRPr sz="5850">
                <a:solidFill>
                  <a:schemeClr val="tx1">
                    <a:tint val="75000"/>
                  </a:schemeClr>
                </a:solidFill>
              </a:defRPr>
            </a:lvl5pPr>
            <a:lvl6pPr marL="9600960" indent="0">
              <a:buNone/>
              <a:defRPr sz="5850">
                <a:solidFill>
                  <a:schemeClr val="tx1">
                    <a:tint val="75000"/>
                  </a:schemeClr>
                </a:solidFill>
              </a:defRPr>
            </a:lvl6pPr>
            <a:lvl7pPr marL="11521152" indent="0">
              <a:buNone/>
              <a:defRPr sz="5850">
                <a:solidFill>
                  <a:schemeClr val="tx1">
                    <a:tint val="75000"/>
                  </a:schemeClr>
                </a:solidFill>
              </a:defRPr>
            </a:lvl7pPr>
            <a:lvl8pPr marL="13441344" indent="0">
              <a:buNone/>
              <a:defRPr sz="5850">
                <a:solidFill>
                  <a:schemeClr val="tx1">
                    <a:tint val="75000"/>
                  </a:schemeClr>
                </a:solidFill>
              </a:defRPr>
            </a:lvl8pPr>
            <a:lvl9pPr marL="15361536" indent="0">
              <a:buNone/>
              <a:defRPr sz="58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74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320" y="6720845"/>
            <a:ext cx="22616160" cy="19009045"/>
          </a:xfrm>
        </p:spPr>
        <p:txBody>
          <a:bodyPr/>
          <a:lstStyle>
            <a:lvl1pPr>
              <a:defRPr sz="11775"/>
            </a:lvl1pPr>
            <a:lvl2pPr>
              <a:defRPr sz="10050"/>
            </a:lvl2pPr>
            <a:lvl3pPr>
              <a:defRPr sz="8400"/>
            </a:lvl3pPr>
            <a:lvl4pPr>
              <a:defRPr sz="7575"/>
            </a:lvl4pPr>
            <a:lvl5pPr>
              <a:defRPr sz="7575"/>
            </a:lvl5pPr>
            <a:lvl6pPr>
              <a:defRPr sz="7575"/>
            </a:lvl6pPr>
            <a:lvl7pPr>
              <a:defRPr sz="7575"/>
            </a:lvl7pPr>
            <a:lvl8pPr>
              <a:defRPr sz="7575"/>
            </a:lvl8pPr>
            <a:lvl9pPr>
              <a:defRPr sz="75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29920" y="6720845"/>
            <a:ext cx="22616160" cy="19009045"/>
          </a:xfrm>
        </p:spPr>
        <p:txBody>
          <a:bodyPr/>
          <a:lstStyle>
            <a:lvl1pPr>
              <a:defRPr sz="11775"/>
            </a:lvl1pPr>
            <a:lvl2pPr>
              <a:defRPr sz="10050"/>
            </a:lvl2pPr>
            <a:lvl3pPr>
              <a:defRPr sz="8400"/>
            </a:lvl3pPr>
            <a:lvl4pPr>
              <a:defRPr sz="7575"/>
            </a:lvl4pPr>
            <a:lvl5pPr>
              <a:defRPr sz="7575"/>
            </a:lvl5pPr>
            <a:lvl6pPr>
              <a:defRPr sz="7575"/>
            </a:lvl6pPr>
            <a:lvl7pPr>
              <a:defRPr sz="7575"/>
            </a:lvl7pPr>
            <a:lvl8pPr>
              <a:defRPr sz="7575"/>
            </a:lvl8pPr>
            <a:lvl9pPr>
              <a:defRPr sz="75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404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5" y="6447475"/>
            <a:ext cx="22625053" cy="2687000"/>
          </a:xfrm>
        </p:spPr>
        <p:txBody>
          <a:bodyPr anchor="b"/>
          <a:lstStyle>
            <a:lvl1pPr marL="0" indent="0">
              <a:buNone/>
              <a:defRPr sz="10050" b="1"/>
            </a:lvl1pPr>
            <a:lvl2pPr marL="1920192" indent="0">
              <a:buNone/>
              <a:defRPr sz="8400" b="1"/>
            </a:lvl2pPr>
            <a:lvl3pPr marL="3840384" indent="0">
              <a:buNone/>
              <a:defRPr sz="7575" b="1"/>
            </a:lvl3pPr>
            <a:lvl4pPr marL="5760576" indent="0">
              <a:buNone/>
              <a:defRPr sz="6750" b="1"/>
            </a:lvl4pPr>
            <a:lvl5pPr marL="7680768" indent="0">
              <a:buNone/>
              <a:defRPr sz="6750" b="1"/>
            </a:lvl5pPr>
            <a:lvl6pPr marL="9600960" indent="0">
              <a:buNone/>
              <a:defRPr sz="6750" b="1"/>
            </a:lvl6pPr>
            <a:lvl7pPr marL="11521152" indent="0">
              <a:buNone/>
              <a:defRPr sz="6750" b="1"/>
            </a:lvl7pPr>
            <a:lvl8pPr marL="13441344" indent="0">
              <a:buNone/>
              <a:defRPr sz="6750" b="1"/>
            </a:lvl8pPr>
            <a:lvl9pPr marL="15361536" indent="0">
              <a:buNone/>
              <a:defRPr sz="67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325" y="9134475"/>
            <a:ext cx="22625053" cy="16595410"/>
          </a:xfrm>
        </p:spPr>
        <p:txBody>
          <a:bodyPr/>
          <a:lstStyle>
            <a:lvl1pPr>
              <a:defRPr sz="10050"/>
            </a:lvl1pPr>
            <a:lvl2pPr>
              <a:defRPr sz="8400"/>
            </a:lvl2pPr>
            <a:lvl3pPr>
              <a:defRPr sz="7575"/>
            </a:lvl3pPr>
            <a:lvl4pPr>
              <a:defRPr sz="6750"/>
            </a:lvl4pPr>
            <a:lvl5pPr>
              <a:defRPr sz="6750"/>
            </a:lvl5pPr>
            <a:lvl6pPr>
              <a:defRPr sz="6750"/>
            </a:lvl6pPr>
            <a:lvl7pPr>
              <a:defRPr sz="6750"/>
            </a:lvl7pPr>
            <a:lvl8pPr>
              <a:defRPr sz="6750"/>
            </a:lvl8pPr>
            <a:lvl9pPr>
              <a:defRPr sz="6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143" y="6447475"/>
            <a:ext cx="22633940" cy="2687000"/>
          </a:xfrm>
        </p:spPr>
        <p:txBody>
          <a:bodyPr anchor="b"/>
          <a:lstStyle>
            <a:lvl1pPr marL="0" indent="0">
              <a:buNone/>
              <a:defRPr sz="10050" b="1"/>
            </a:lvl1pPr>
            <a:lvl2pPr marL="1920192" indent="0">
              <a:buNone/>
              <a:defRPr sz="8400" b="1"/>
            </a:lvl2pPr>
            <a:lvl3pPr marL="3840384" indent="0">
              <a:buNone/>
              <a:defRPr sz="7575" b="1"/>
            </a:lvl3pPr>
            <a:lvl4pPr marL="5760576" indent="0">
              <a:buNone/>
              <a:defRPr sz="6750" b="1"/>
            </a:lvl4pPr>
            <a:lvl5pPr marL="7680768" indent="0">
              <a:buNone/>
              <a:defRPr sz="6750" b="1"/>
            </a:lvl5pPr>
            <a:lvl6pPr marL="9600960" indent="0">
              <a:buNone/>
              <a:defRPr sz="6750" b="1"/>
            </a:lvl6pPr>
            <a:lvl7pPr marL="11521152" indent="0">
              <a:buNone/>
              <a:defRPr sz="6750" b="1"/>
            </a:lvl7pPr>
            <a:lvl8pPr marL="13441344" indent="0">
              <a:buNone/>
              <a:defRPr sz="6750" b="1"/>
            </a:lvl8pPr>
            <a:lvl9pPr marL="15361536" indent="0">
              <a:buNone/>
              <a:defRPr sz="67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143" y="9134475"/>
            <a:ext cx="22633940" cy="16595410"/>
          </a:xfrm>
        </p:spPr>
        <p:txBody>
          <a:bodyPr/>
          <a:lstStyle>
            <a:lvl1pPr>
              <a:defRPr sz="10050"/>
            </a:lvl1pPr>
            <a:lvl2pPr>
              <a:defRPr sz="8400"/>
            </a:lvl2pPr>
            <a:lvl3pPr>
              <a:defRPr sz="7575"/>
            </a:lvl3pPr>
            <a:lvl4pPr>
              <a:defRPr sz="6750"/>
            </a:lvl4pPr>
            <a:lvl5pPr>
              <a:defRPr sz="6750"/>
            </a:lvl5pPr>
            <a:lvl6pPr>
              <a:defRPr sz="6750"/>
            </a:lvl6pPr>
            <a:lvl7pPr>
              <a:defRPr sz="6750"/>
            </a:lvl7pPr>
            <a:lvl8pPr>
              <a:defRPr sz="6750"/>
            </a:lvl8pPr>
            <a:lvl9pPr>
              <a:defRPr sz="6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10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94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85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8" y="1146810"/>
            <a:ext cx="16846553" cy="4880610"/>
          </a:xfrm>
        </p:spPr>
        <p:txBody>
          <a:bodyPr anchor="b"/>
          <a:lstStyle>
            <a:lvl1pPr algn="l">
              <a:defRPr sz="8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0280" y="1146815"/>
            <a:ext cx="28625800" cy="24583075"/>
          </a:xfrm>
        </p:spPr>
        <p:txBody>
          <a:bodyPr/>
          <a:lstStyle>
            <a:lvl1pPr>
              <a:defRPr sz="13425"/>
            </a:lvl1pPr>
            <a:lvl2pPr>
              <a:defRPr sz="11775"/>
            </a:lvl2pPr>
            <a:lvl3pPr>
              <a:defRPr sz="1005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8" y="6027425"/>
            <a:ext cx="16846553" cy="19702465"/>
          </a:xfrm>
        </p:spPr>
        <p:txBody>
          <a:bodyPr/>
          <a:lstStyle>
            <a:lvl1pPr marL="0" indent="0">
              <a:buNone/>
              <a:defRPr sz="5850"/>
            </a:lvl1pPr>
            <a:lvl2pPr marL="1920192" indent="0">
              <a:buNone/>
              <a:defRPr sz="5025"/>
            </a:lvl2pPr>
            <a:lvl3pPr marL="3840384" indent="0">
              <a:buNone/>
              <a:defRPr sz="4200"/>
            </a:lvl3pPr>
            <a:lvl4pPr marL="5760576" indent="0">
              <a:buNone/>
              <a:defRPr sz="3750"/>
            </a:lvl4pPr>
            <a:lvl5pPr marL="7680768" indent="0">
              <a:buNone/>
              <a:defRPr sz="3750"/>
            </a:lvl5pPr>
            <a:lvl6pPr marL="9600960" indent="0">
              <a:buNone/>
              <a:defRPr sz="3750"/>
            </a:lvl6pPr>
            <a:lvl7pPr marL="11521152" indent="0">
              <a:buNone/>
              <a:defRPr sz="3750"/>
            </a:lvl7pPr>
            <a:lvl8pPr marL="13441344" indent="0">
              <a:buNone/>
              <a:defRPr sz="3750"/>
            </a:lvl8pPr>
            <a:lvl9pPr marL="15361536" indent="0">
              <a:buNone/>
              <a:defRPr sz="3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54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813" y="20162520"/>
            <a:ext cx="30723840" cy="2380300"/>
          </a:xfrm>
        </p:spPr>
        <p:txBody>
          <a:bodyPr anchor="b"/>
          <a:lstStyle>
            <a:lvl1pPr algn="l">
              <a:defRPr sz="8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813" y="2573655"/>
            <a:ext cx="30723840" cy="17282160"/>
          </a:xfrm>
        </p:spPr>
        <p:txBody>
          <a:bodyPr/>
          <a:lstStyle>
            <a:lvl1pPr marL="0" indent="0">
              <a:buNone/>
              <a:defRPr sz="13425"/>
            </a:lvl1pPr>
            <a:lvl2pPr marL="1920192" indent="0">
              <a:buNone/>
              <a:defRPr sz="11775"/>
            </a:lvl2pPr>
            <a:lvl3pPr marL="3840384" indent="0">
              <a:buNone/>
              <a:defRPr sz="10050"/>
            </a:lvl3pPr>
            <a:lvl4pPr marL="5760576" indent="0">
              <a:buNone/>
              <a:defRPr sz="8400"/>
            </a:lvl4pPr>
            <a:lvl5pPr marL="7680768" indent="0">
              <a:buNone/>
              <a:defRPr sz="8400"/>
            </a:lvl5pPr>
            <a:lvl6pPr marL="9600960" indent="0">
              <a:buNone/>
              <a:defRPr sz="8400"/>
            </a:lvl6pPr>
            <a:lvl7pPr marL="11521152" indent="0">
              <a:buNone/>
              <a:defRPr sz="8400"/>
            </a:lvl7pPr>
            <a:lvl8pPr marL="13441344" indent="0">
              <a:buNone/>
              <a:defRPr sz="8400"/>
            </a:lvl8pPr>
            <a:lvl9pPr marL="15361536" indent="0">
              <a:buNone/>
              <a:defRPr sz="8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813" y="22542820"/>
            <a:ext cx="30723840" cy="3380420"/>
          </a:xfrm>
        </p:spPr>
        <p:txBody>
          <a:bodyPr/>
          <a:lstStyle>
            <a:lvl1pPr marL="0" indent="0">
              <a:buNone/>
              <a:defRPr sz="5850"/>
            </a:lvl1pPr>
            <a:lvl2pPr marL="1920192" indent="0">
              <a:buNone/>
              <a:defRPr sz="5025"/>
            </a:lvl2pPr>
            <a:lvl3pPr marL="3840384" indent="0">
              <a:buNone/>
              <a:defRPr sz="4200"/>
            </a:lvl3pPr>
            <a:lvl4pPr marL="5760576" indent="0">
              <a:buNone/>
              <a:defRPr sz="3750"/>
            </a:lvl4pPr>
            <a:lvl5pPr marL="7680768" indent="0">
              <a:buNone/>
              <a:defRPr sz="3750"/>
            </a:lvl5pPr>
            <a:lvl6pPr marL="9600960" indent="0">
              <a:buNone/>
              <a:defRPr sz="3750"/>
            </a:lvl6pPr>
            <a:lvl7pPr marL="11521152" indent="0">
              <a:buNone/>
              <a:defRPr sz="3750"/>
            </a:lvl7pPr>
            <a:lvl8pPr marL="13441344" indent="0">
              <a:buNone/>
              <a:defRPr sz="3750"/>
            </a:lvl8pPr>
            <a:lvl9pPr marL="15361536" indent="0">
              <a:buNone/>
              <a:defRPr sz="3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22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109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124640" y="1153484"/>
            <a:ext cx="11521440" cy="245764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60320" y="1153484"/>
            <a:ext cx="33710880" cy="24576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6F9B-2D6C-3B44-92C9-2F63A4582805}" type="datetimeFigureOut">
              <a:rPr lang="en-US" smtClean="0"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30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60320" y="1153480"/>
            <a:ext cx="46085760" cy="4800600"/>
          </a:xfrm>
          <a:prstGeom prst="rect">
            <a:avLst/>
          </a:prstGeom>
        </p:spPr>
        <p:txBody>
          <a:bodyPr vert="horz" lIns="512064" tIns="256032" rIns="512064" bIns="256032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0" y="6720845"/>
            <a:ext cx="46085760" cy="19009045"/>
          </a:xfrm>
          <a:prstGeom prst="rect">
            <a:avLst/>
          </a:prstGeom>
        </p:spPr>
        <p:txBody>
          <a:bodyPr vert="horz" lIns="512064" tIns="256032" rIns="512064" bIns="25603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60320" y="26696672"/>
            <a:ext cx="11948160" cy="1533525"/>
          </a:xfrm>
          <a:prstGeom prst="rect">
            <a:avLst/>
          </a:prstGeom>
        </p:spPr>
        <p:txBody>
          <a:bodyPr vert="horz" lIns="512064" tIns="256032" rIns="512064" bIns="256032" rtlCol="0" anchor="ctr"/>
          <a:lstStyle>
            <a:lvl1pPr algn="l">
              <a:defRPr sz="5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46F9B-2D6C-3B44-92C9-2F63A4582805}" type="datetimeFigureOut">
              <a:rPr lang="en-US" smtClean="0"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95520" y="26696672"/>
            <a:ext cx="16215360" cy="1533525"/>
          </a:xfrm>
          <a:prstGeom prst="rect">
            <a:avLst/>
          </a:prstGeom>
        </p:spPr>
        <p:txBody>
          <a:bodyPr vert="horz" lIns="512064" tIns="256032" rIns="512064" bIns="256032" rtlCol="0" anchor="ctr"/>
          <a:lstStyle>
            <a:lvl1pPr algn="ctr">
              <a:defRPr sz="5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697920" y="26696672"/>
            <a:ext cx="11948160" cy="1533525"/>
          </a:xfrm>
          <a:prstGeom prst="rect">
            <a:avLst/>
          </a:prstGeom>
        </p:spPr>
        <p:txBody>
          <a:bodyPr vert="horz" lIns="512064" tIns="256032" rIns="512064" bIns="256032" rtlCol="0" anchor="ctr"/>
          <a:lstStyle>
            <a:lvl1pPr algn="r">
              <a:defRPr sz="5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C3981-08BE-FA4A-8D56-70DFBDCBA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920192" rtl="0" eaLnBrk="1" latinLnBrk="0" hangingPunct="1">
        <a:spcBef>
          <a:spcPct val="0"/>
        </a:spcBef>
        <a:buNone/>
        <a:defRPr sz="184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40144" indent="-1440144" algn="l" defTabSz="1920192" rtl="0" eaLnBrk="1" latinLnBrk="0" hangingPunct="1">
        <a:spcBef>
          <a:spcPct val="20000"/>
        </a:spcBef>
        <a:buFont typeface="Arial"/>
        <a:buChar char="•"/>
        <a:defRPr sz="13425" kern="1200">
          <a:solidFill>
            <a:schemeClr val="tx1"/>
          </a:solidFill>
          <a:latin typeface="+mn-lt"/>
          <a:ea typeface="+mn-ea"/>
          <a:cs typeface="+mn-cs"/>
        </a:defRPr>
      </a:lvl1pPr>
      <a:lvl2pPr marL="3120312" indent="-1200120" algn="l" defTabSz="1920192" rtl="0" eaLnBrk="1" latinLnBrk="0" hangingPunct="1">
        <a:spcBef>
          <a:spcPct val="20000"/>
        </a:spcBef>
        <a:buFont typeface="Arial"/>
        <a:buChar char="–"/>
        <a:defRPr sz="11775" kern="1200">
          <a:solidFill>
            <a:schemeClr val="tx1"/>
          </a:solidFill>
          <a:latin typeface="+mn-lt"/>
          <a:ea typeface="+mn-ea"/>
          <a:cs typeface="+mn-cs"/>
        </a:defRPr>
      </a:lvl2pPr>
      <a:lvl3pPr marL="4800480" indent="-960096" algn="l" defTabSz="1920192" rtl="0" eaLnBrk="1" latinLnBrk="0" hangingPunct="1">
        <a:spcBef>
          <a:spcPct val="20000"/>
        </a:spcBef>
        <a:buFont typeface="Arial"/>
        <a:buChar char="•"/>
        <a:defRPr sz="10050" kern="1200">
          <a:solidFill>
            <a:schemeClr val="tx1"/>
          </a:solidFill>
          <a:latin typeface="+mn-lt"/>
          <a:ea typeface="+mn-ea"/>
          <a:cs typeface="+mn-cs"/>
        </a:defRPr>
      </a:lvl3pPr>
      <a:lvl4pPr marL="6720672" indent="-960096" algn="l" defTabSz="1920192" rtl="0" eaLnBrk="1" latinLnBrk="0" hangingPunct="1">
        <a:spcBef>
          <a:spcPct val="20000"/>
        </a:spcBef>
        <a:buFont typeface="Arial"/>
        <a:buChar char="–"/>
        <a:defRPr sz="8400" kern="1200">
          <a:solidFill>
            <a:schemeClr val="tx1"/>
          </a:solidFill>
          <a:latin typeface="+mn-lt"/>
          <a:ea typeface="+mn-ea"/>
          <a:cs typeface="+mn-cs"/>
        </a:defRPr>
      </a:lvl4pPr>
      <a:lvl5pPr marL="8640864" indent="-960096" algn="l" defTabSz="1920192" rtl="0" eaLnBrk="1" latinLnBrk="0" hangingPunct="1">
        <a:spcBef>
          <a:spcPct val="20000"/>
        </a:spcBef>
        <a:buFont typeface="Arial"/>
        <a:buChar char="»"/>
        <a:defRPr sz="840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056" indent="-960096" algn="l" defTabSz="1920192" rtl="0" eaLnBrk="1" latinLnBrk="0" hangingPunct="1">
        <a:spcBef>
          <a:spcPct val="20000"/>
        </a:spcBef>
        <a:buFont typeface="Arial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248" indent="-960096" algn="l" defTabSz="1920192" rtl="0" eaLnBrk="1" latinLnBrk="0" hangingPunct="1">
        <a:spcBef>
          <a:spcPct val="20000"/>
        </a:spcBef>
        <a:buFont typeface="Arial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440" indent="-960096" algn="l" defTabSz="1920192" rtl="0" eaLnBrk="1" latinLnBrk="0" hangingPunct="1">
        <a:spcBef>
          <a:spcPct val="20000"/>
        </a:spcBef>
        <a:buFont typeface="Arial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8pPr>
      <a:lvl9pPr marL="16321632" indent="-960096" algn="l" defTabSz="1920192" rtl="0" eaLnBrk="1" latinLnBrk="0" hangingPunct="1">
        <a:spcBef>
          <a:spcPct val="20000"/>
        </a:spcBef>
        <a:buFont typeface="Arial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20192" rtl="0" eaLnBrk="1" latinLnBrk="0" hangingPunct="1">
        <a:defRPr sz="7575" kern="1200">
          <a:solidFill>
            <a:schemeClr val="tx1"/>
          </a:solidFill>
          <a:latin typeface="+mn-lt"/>
          <a:ea typeface="+mn-ea"/>
          <a:cs typeface="+mn-cs"/>
        </a:defRPr>
      </a:lvl1pPr>
      <a:lvl2pPr marL="1920192" algn="l" defTabSz="1920192" rtl="0" eaLnBrk="1" latinLnBrk="0" hangingPunct="1">
        <a:defRPr sz="7575" kern="1200">
          <a:solidFill>
            <a:schemeClr val="tx1"/>
          </a:solidFill>
          <a:latin typeface="+mn-lt"/>
          <a:ea typeface="+mn-ea"/>
          <a:cs typeface="+mn-cs"/>
        </a:defRPr>
      </a:lvl2pPr>
      <a:lvl3pPr marL="3840384" algn="l" defTabSz="1920192" rtl="0" eaLnBrk="1" latinLnBrk="0" hangingPunct="1">
        <a:defRPr sz="7575" kern="1200">
          <a:solidFill>
            <a:schemeClr val="tx1"/>
          </a:solidFill>
          <a:latin typeface="+mn-lt"/>
          <a:ea typeface="+mn-ea"/>
          <a:cs typeface="+mn-cs"/>
        </a:defRPr>
      </a:lvl3pPr>
      <a:lvl4pPr marL="5760576" algn="l" defTabSz="1920192" rtl="0" eaLnBrk="1" latinLnBrk="0" hangingPunct="1">
        <a:defRPr sz="7575" kern="1200">
          <a:solidFill>
            <a:schemeClr val="tx1"/>
          </a:solidFill>
          <a:latin typeface="+mn-lt"/>
          <a:ea typeface="+mn-ea"/>
          <a:cs typeface="+mn-cs"/>
        </a:defRPr>
      </a:lvl4pPr>
      <a:lvl5pPr marL="7680768" algn="l" defTabSz="1920192" rtl="0" eaLnBrk="1" latinLnBrk="0" hangingPunct="1">
        <a:defRPr sz="7575" kern="1200">
          <a:solidFill>
            <a:schemeClr val="tx1"/>
          </a:solidFill>
          <a:latin typeface="+mn-lt"/>
          <a:ea typeface="+mn-ea"/>
          <a:cs typeface="+mn-cs"/>
        </a:defRPr>
      </a:lvl5pPr>
      <a:lvl6pPr marL="9600960" algn="l" defTabSz="1920192" rtl="0" eaLnBrk="1" latinLnBrk="0" hangingPunct="1">
        <a:defRPr sz="7575" kern="1200">
          <a:solidFill>
            <a:schemeClr val="tx1"/>
          </a:solidFill>
          <a:latin typeface="+mn-lt"/>
          <a:ea typeface="+mn-ea"/>
          <a:cs typeface="+mn-cs"/>
        </a:defRPr>
      </a:lvl6pPr>
      <a:lvl7pPr marL="11521152" algn="l" defTabSz="1920192" rtl="0" eaLnBrk="1" latinLnBrk="0" hangingPunct="1">
        <a:defRPr sz="7575" kern="1200">
          <a:solidFill>
            <a:schemeClr val="tx1"/>
          </a:solidFill>
          <a:latin typeface="+mn-lt"/>
          <a:ea typeface="+mn-ea"/>
          <a:cs typeface="+mn-cs"/>
        </a:defRPr>
      </a:lvl7pPr>
      <a:lvl8pPr marL="13441344" algn="l" defTabSz="1920192" rtl="0" eaLnBrk="1" latinLnBrk="0" hangingPunct="1">
        <a:defRPr sz="7575" kern="1200">
          <a:solidFill>
            <a:schemeClr val="tx1"/>
          </a:solidFill>
          <a:latin typeface="+mn-lt"/>
          <a:ea typeface="+mn-ea"/>
          <a:cs typeface="+mn-cs"/>
        </a:defRPr>
      </a:lvl8pPr>
      <a:lvl9pPr marL="15361536" algn="l" defTabSz="1920192" rtl="0" eaLnBrk="1" latinLnBrk="0" hangingPunct="1">
        <a:defRPr sz="75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5"/>
          <p:cNvSpPr>
            <a:spLocks noGrp="1"/>
          </p:cNvSpPr>
          <p:nvPr>
            <p:ph sz="half" idx="1"/>
          </p:nvPr>
        </p:nvSpPr>
        <p:spPr>
          <a:xfrm>
            <a:off x="801618" y="5815894"/>
            <a:ext cx="15751218" cy="3922070"/>
          </a:xfrm>
          <a:solidFill>
            <a:schemeClr val="bg1"/>
          </a:solidFill>
          <a:ln w="63500" cap="flat" cmpd="sng">
            <a:solidFill>
              <a:schemeClr val="tx1"/>
            </a:solidFill>
            <a:miter lim="800000"/>
          </a:ln>
        </p:spPr>
        <p:txBody>
          <a:bodyPr>
            <a:normAutofit lnSpcReduction="10000"/>
          </a:bodyPr>
          <a:lstStyle/>
          <a:p>
            <a:pPr marL="558800" indent="-558800"/>
            <a:r>
              <a:rPr lang="en-US" sz="3200" dirty="0">
                <a:effectLst/>
              </a:rPr>
              <a:t>Since 2007, there has been a steady decline in intestinal and multi-visceral transplants involving the intestine, possibly due to the success of intestinal rehabilitation in treating intestinal failure, and because 3- and 5-year graft survival rates have not improved</a:t>
            </a:r>
          </a:p>
          <a:p>
            <a:pPr marL="558800" indent="-558800"/>
            <a:r>
              <a:rPr lang="en-US" sz="3200" dirty="0">
                <a:effectLst/>
              </a:rPr>
              <a:t>Aim of this study is to examine large-scale trends in intestinal and multi-visceral transplants involving the intestine in the US and to investigate the survival characteristics of patients who underwent intestinal transplant</a:t>
            </a:r>
            <a:endParaRPr lang="en-US" sz="3200" dirty="0"/>
          </a:p>
          <a:p>
            <a:endParaRPr lang="en-US" sz="800" dirty="0"/>
          </a:p>
          <a:p>
            <a:pPr marL="930275" indent="-930275"/>
            <a:endParaRPr lang="en-US" sz="35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930275" indent="-930275"/>
            <a:endParaRPr lang="en-US" sz="3500" dirty="0"/>
          </a:p>
          <a:p>
            <a:endParaRPr lang="en-US" sz="3500" dirty="0"/>
          </a:p>
          <a:p>
            <a:endParaRPr lang="en-US" sz="3500" dirty="0"/>
          </a:p>
          <a:p>
            <a:endParaRPr lang="en-US" sz="3500" dirty="0"/>
          </a:p>
        </p:txBody>
      </p:sp>
      <p:sp>
        <p:nvSpPr>
          <p:cNvPr id="43" name="Rounded Rectangle 42"/>
          <p:cNvSpPr/>
          <p:nvPr/>
        </p:nvSpPr>
        <p:spPr>
          <a:xfrm>
            <a:off x="6384737" y="535732"/>
            <a:ext cx="38763763" cy="3544653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50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Changing Landscape of Intestinal Transplant with Improving Survival Outcomes in Minority Population: A U.S. Database Study from 1990 - 2022</a:t>
            </a:r>
            <a:endParaRPr lang="en-US" sz="46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Gina Moon MD</a:t>
            </a:r>
            <a:r>
              <a:rPr lang="en-US" sz="3000" baseline="30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2 </a:t>
            </a:r>
            <a:r>
              <a:rPr lang="en-US" sz="3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</a:t>
            </a:r>
            <a:r>
              <a:rPr lang="en-US" sz="3000" baseline="30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Christopher </a:t>
            </a:r>
            <a:r>
              <a:rPr lang="en-US" sz="30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Bouvette</a:t>
            </a:r>
            <a:r>
              <a:rPr lang="en-US" sz="3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MD</a:t>
            </a:r>
            <a:r>
              <a:rPr lang="en-US" sz="3000" baseline="30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2 </a:t>
            </a:r>
            <a:r>
              <a:rPr lang="en-US" sz="3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</a:t>
            </a:r>
            <a:r>
              <a:rPr lang="en-US" sz="3000" baseline="30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Tokunbo Ajayi MD</a:t>
            </a:r>
            <a:r>
              <a:rPr lang="en-US" sz="3000" baseline="30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1,2,</a:t>
            </a:r>
            <a:r>
              <a:rPr lang="en-US" sz="3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30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Ijlal</a:t>
            </a:r>
            <a:r>
              <a:rPr lang="en-US" sz="3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Ali MD</a:t>
            </a:r>
            <a:r>
              <a:rPr lang="en-US" sz="3000" baseline="30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1,2</a:t>
            </a:r>
            <a:endParaRPr lang="en-US" sz="3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1 Section of Digestive Diseases and Nutrition, University of Oklahoma Health Sciences Center, Oklahoma City, Oklahoma, USA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2 Department of Medicine, University of Oklahoma Health Sciences Center, Oklahoma City, Oklahoma, USA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699314" y="23912243"/>
            <a:ext cx="16035555" cy="103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/>
              <a:t>Discussion</a:t>
            </a:r>
          </a:p>
        </p:txBody>
      </p:sp>
      <p:sp>
        <p:nvSpPr>
          <p:cNvPr id="74" name="Content Placeholder 5"/>
          <p:cNvSpPr>
            <a:spLocks noGrp="1"/>
          </p:cNvSpPr>
          <p:nvPr>
            <p:ph sz="half" idx="1"/>
          </p:nvPr>
        </p:nvSpPr>
        <p:spPr>
          <a:xfrm>
            <a:off x="756462" y="25132809"/>
            <a:ext cx="15796374" cy="3315191"/>
          </a:xfrm>
          <a:solidFill>
            <a:schemeClr val="bg1"/>
          </a:solidFill>
          <a:ln w="63500" cap="flat" cmpd="sng">
            <a:solidFill>
              <a:schemeClr val="tx1"/>
            </a:solidFill>
            <a:miter lim="800000"/>
          </a:ln>
        </p:spPr>
        <p:txBody>
          <a:bodyPr>
            <a:noAutofit/>
          </a:bodyPr>
          <a:lstStyle/>
          <a:p>
            <a:pPr marL="685800" indent="-685800"/>
            <a:r>
              <a:rPr lang="en-US" sz="3200" dirty="0">
                <a:effectLst/>
              </a:rPr>
              <a:t>The major trend over the past two decades is that surgeons are frequently transplanting the entire pancreaticoduodenal complex </a:t>
            </a:r>
            <a:r>
              <a:rPr lang="en-US" sz="3200" dirty="0" err="1">
                <a:effectLst/>
              </a:rPr>
              <a:t>en</a:t>
            </a:r>
            <a:r>
              <a:rPr lang="en-US" sz="3200" dirty="0">
                <a:effectLst/>
              </a:rPr>
              <a:t> bloc for patients with combined intestinal failure and intestinal failure- associated liver disease (IFALD) </a:t>
            </a:r>
            <a:endParaRPr lang="en-US" sz="3200" dirty="0"/>
          </a:p>
          <a:p>
            <a:pPr marL="685800" indent="-685800"/>
            <a:r>
              <a:rPr lang="en-US" sz="3200" dirty="0">
                <a:effectLst/>
              </a:rPr>
              <a:t>5-year patient survival of 40% is lower than the 85% seen in liver transplant patients of similar age group, which reflects the high mortality associated with this procedure</a:t>
            </a:r>
            <a:endParaRPr lang="en-US" sz="3200" dirty="0"/>
          </a:p>
        </p:txBody>
      </p:sp>
      <p:sp>
        <p:nvSpPr>
          <p:cNvPr id="83" name="Rounded Rectangle 82"/>
          <p:cNvSpPr/>
          <p:nvPr/>
        </p:nvSpPr>
        <p:spPr>
          <a:xfrm>
            <a:off x="813615" y="4702693"/>
            <a:ext cx="15841528" cy="980273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/>
              <a:t>Introduction</a:t>
            </a:r>
            <a:endParaRPr lang="en-US" sz="5000" dirty="0"/>
          </a:p>
        </p:txBody>
      </p:sp>
      <p:sp>
        <p:nvSpPr>
          <p:cNvPr id="85" name="Rounded Rectangle 84"/>
          <p:cNvSpPr/>
          <p:nvPr/>
        </p:nvSpPr>
        <p:spPr>
          <a:xfrm>
            <a:off x="779039" y="9870892"/>
            <a:ext cx="15841529" cy="103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/>
              <a:t>Methods</a:t>
            </a:r>
            <a:endParaRPr lang="en-US" sz="5000" dirty="0"/>
          </a:p>
        </p:txBody>
      </p:sp>
      <p:sp>
        <p:nvSpPr>
          <p:cNvPr id="31" name="Content Placeholder 5"/>
          <p:cNvSpPr>
            <a:spLocks noGrp="1"/>
          </p:cNvSpPr>
          <p:nvPr>
            <p:ph sz="half" idx="1"/>
          </p:nvPr>
        </p:nvSpPr>
        <p:spPr>
          <a:xfrm>
            <a:off x="813614" y="10984941"/>
            <a:ext cx="15841529" cy="3312244"/>
          </a:xfrm>
          <a:solidFill>
            <a:schemeClr val="bg1"/>
          </a:solidFill>
          <a:ln w="28575" cap="flat" cmpd="sng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pPr marL="558800" indent="-558800"/>
            <a:r>
              <a:rPr lang="en-US" sz="3200" dirty="0"/>
              <a:t>We retrospectively reviewed the OPTN and SRTR databases for transplant recipient data including sociodemographic data from 1990 – 2022 in the US for adults and pediatric populations </a:t>
            </a:r>
          </a:p>
          <a:p>
            <a:pPr marL="558800" indent="-558800"/>
            <a:r>
              <a:rPr lang="en-US" sz="3200" dirty="0"/>
              <a:t>We reviewed for patient survival in intestinal transplant recipients from 2008 – 2015 in the US </a:t>
            </a:r>
          </a:p>
          <a:p>
            <a:pPr marL="1036638" indent="-1036638"/>
            <a:endParaRPr lang="en-US" sz="3200" dirty="0"/>
          </a:p>
          <a:p>
            <a:endParaRPr lang="en-US" sz="3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61415" y="535732"/>
            <a:ext cx="3700242" cy="39470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BEA29AB-D17E-D110-0C24-7828CA6735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874756" y="505033"/>
            <a:ext cx="3700242" cy="394709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CFBD43C-DB2A-3E40-5E07-7F88708C82D5}"/>
              </a:ext>
            </a:extLst>
          </p:cNvPr>
          <p:cNvSpPr/>
          <p:nvPr/>
        </p:nvSpPr>
        <p:spPr>
          <a:xfrm>
            <a:off x="756463" y="14469027"/>
            <a:ext cx="15921255" cy="103770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/>
              <a:t>Results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D1C17B74-541B-E68A-F80E-7BEA6164F1F9}"/>
              </a:ext>
            </a:extLst>
          </p:cNvPr>
          <p:cNvSpPr txBox="1">
            <a:spLocks/>
          </p:cNvSpPr>
          <p:nvPr/>
        </p:nvSpPr>
        <p:spPr>
          <a:xfrm>
            <a:off x="801618" y="15623680"/>
            <a:ext cx="15796374" cy="8105705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chemeClr val="tx1"/>
            </a:solidFill>
            <a:miter lim="800000"/>
          </a:ln>
        </p:spPr>
        <p:txBody>
          <a:bodyPr vert="horz" lIns="512064" tIns="256032" rIns="512064" bIns="256032" rtlCol="0">
            <a:normAutofit fontScale="92500" lnSpcReduction="10000"/>
          </a:bodyPr>
          <a:lstStyle>
            <a:lvl1pPr marL="1440144" indent="-1440144" algn="l" defTabSz="1920192" rtl="0" eaLnBrk="1" latinLnBrk="0" hangingPunct="1">
              <a:spcBef>
                <a:spcPct val="20000"/>
              </a:spcBef>
              <a:buFont typeface="Arial"/>
              <a:buChar char="•"/>
              <a:defRPr sz="117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20312" indent="-1200120" algn="l" defTabSz="1920192" rtl="0" eaLnBrk="1" latinLnBrk="0" hangingPunct="1">
              <a:spcBef>
                <a:spcPct val="20000"/>
              </a:spcBef>
              <a:buFont typeface="Arial"/>
              <a:buChar char="–"/>
              <a:defRPr sz="10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480" indent="-960096" algn="l" defTabSz="1920192" rtl="0" eaLnBrk="1" latinLnBrk="0" hangingPunct="1">
              <a:spcBef>
                <a:spcPct val="20000"/>
              </a:spcBef>
              <a:buFont typeface="Arial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672" indent="-960096" algn="l" defTabSz="1920192" rtl="0" eaLnBrk="1" latinLnBrk="0" hangingPunct="1">
              <a:spcBef>
                <a:spcPct val="20000"/>
              </a:spcBef>
              <a:buFont typeface="Arial"/>
              <a:buChar char="–"/>
              <a:defRPr sz="7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864" indent="-960096" algn="l" defTabSz="1920192" rtl="0" eaLnBrk="1" latinLnBrk="0" hangingPunct="1">
              <a:spcBef>
                <a:spcPct val="20000"/>
              </a:spcBef>
              <a:buFont typeface="Arial"/>
              <a:buChar char="»"/>
              <a:defRPr sz="7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056" indent="-960096" algn="l" defTabSz="1920192" rtl="0" eaLnBrk="1" latinLnBrk="0" hangingPunct="1">
              <a:spcBef>
                <a:spcPct val="20000"/>
              </a:spcBef>
              <a:buFont typeface="Arial"/>
              <a:buChar char="•"/>
              <a:defRPr sz="7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248" indent="-960096" algn="l" defTabSz="1920192" rtl="0" eaLnBrk="1" latinLnBrk="0" hangingPunct="1">
              <a:spcBef>
                <a:spcPct val="20000"/>
              </a:spcBef>
              <a:buFont typeface="Arial"/>
              <a:buChar char="•"/>
              <a:defRPr sz="7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440" indent="-960096" algn="l" defTabSz="1920192" rtl="0" eaLnBrk="1" latinLnBrk="0" hangingPunct="1">
              <a:spcBef>
                <a:spcPct val="20000"/>
              </a:spcBef>
              <a:buFont typeface="Arial"/>
              <a:buChar char="•"/>
              <a:defRPr sz="7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1632" indent="-960096" algn="l" defTabSz="1920192" rtl="0" eaLnBrk="1" latinLnBrk="0" hangingPunct="1">
              <a:spcBef>
                <a:spcPct val="20000"/>
              </a:spcBef>
              <a:buFont typeface="Arial"/>
              <a:buChar char="•"/>
              <a:defRPr sz="7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/>
            <a:r>
              <a:rPr lang="en-US" sz="3500" dirty="0"/>
              <a:t>3,394 intestinal transplants and 2,017 multi-visceral transplants have been performed in the US </a:t>
            </a:r>
          </a:p>
          <a:p>
            <a:pPr marL="609600" indent="-609600"/>
            <a:r>
              <a:rPr lang="en-US" sz="3500" dirty="0"/>
              <a:t>The yearly number of single-organ intestinal transplants has consistently outpaced the number of multi-visceral transplants, peaking in 2007 and slowly decreasing since that time (Image 1)</a:t>
            </a:r>
          </a:p>
          <a:p>
            <a:pPr marL="609600" indent="-609600"/>
            <a:r>
              <a:rPr lang="en-US" sz="3500" dirty="0"/>
              <a:t>After single-organ intestinal transplants, the next largest multi-visceral transplants were for intestine/liver/pancreas, then intestine/liver for pediatric (14%) and intestine/pancreas for adults (Table1) </a:t>
            </a:r>
          </a:p>
          <a:p>
            <a:pPr marL="609600" indent="-609600"/>
            <a:r>
              <a:rPr lang="en-US" sz="3500" dirty="0"/>
              <a:t>Understandably, the youngest age group 6-10 years had the highest 1-, 3-, and 5- year survival (94%, 85%, 82%) and the oldest age group 50-64 years had the lowest survival (70%, 55%, 40%) (Table1) </a:t>
            </a:r>
          </a:p>
          <a:p>
            <a:pPr marL="609600" indent="-609600"/>
            <a:r>
              <a:rPr lang="en-US" sz="3500" dirty="0"/>
              <a:t>1-, 3-, and 5- year patient survival was lower for repeat transplant recipients (1 year 83% vs. 70%), Whites (1 year 79% vs. 84% in Blacks and 86% in Hispanics), and older donor age (1 year 71% vs. 75% in 11-34 year age group) (Table1) </a:t>
            </a:r>
          </a:p>
          <a:p>
            <a:pPr marL="609600" indent="-609600"/>
            <a:r>
              <a:rPr lang="en-US" sz="3500" dirty="0"/>
              <a:t>Short gut syndrome had the best 1-, 3-, and 5- year patient survival (1 year 88%) and re-transplant had the worst (1 year 49%) (Table1) </a:t>
            </a:r>
          </a:p>
          <a:p>
            <a:endParaRPr lang="en-US" sz="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D28A0A-BEC2-F7DD-8C91-5124BA1B6C68}"/>
              </a:ext>
            </a:extLst>
          </p:cNvPr>
          <p:cNvSpPr txBox="1">
            <a:spLocks/>
          </p:cNvSpPr>
          <p:nvPr/>
        </p:nvSpPr>
        <p:spPr>
          <a:xfrm>
            <a:off x="35334195" y="22697769"/>
            <a:ext cx="13932943" cy="2542802"/>
          </a:xfrm>
          <a:prstGeom prst="rect">
            <a:avLst/>
          </a:prstGeom>
          <a:solidFill>
            <a:schemeClr val="bg1"/>
          </a:solidFill>
          <a:ln w="63500" cap="flat" cmpd="sng">
            <a:solidFill>
              <a:schemeClr val="tx1"/>
            </a:solidFill>
            <a:miter lim="800000"/>
          </a:ln>
        </p:spPr>
        <p:txBody>
          <a:bodyPr vert="horz" lIns="384048" tIns="192024" rIns="384048" bIns="192024" rtlCol="0">
            <a:noAutofit/>
          </a:bodyPr>
          <a:lstStyle>
            <a:lvl1pPr marL="1920240" indent="-192024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5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60520" indent="-1600200" algn="l" defTabSz="2560320" rtl="0" eaLnBrk="1" latinLnBrk="0" hangingPunct="1">
              <a:spcBef>
                <a:spcPct val="20000"/>
              </a:spcBef>
              <a:buFont typeface="Arial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61120" indent="-1280160" algn="l" defTabSz="2560320" rtl="0" eaLnBrk="1" latinLnBrk="0" hangingPunct="1">
              <a:spcBef>
                <a:spcPct val="20000"/>
              </a:spcBef>
              <a:buFont typeface="Arial"/>
              <a:buChar char="–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1440" indent="-1280160" algn="l" defTabSz="2560320" rtl="0" eaLnBrk="1" latinLnBrk="0" hangingPunct="1">
              <a:spcBef>
                <a:spcPct val="20000"/>
              </a:spcBef>
              <a:buFont typeface="Arial"/>
              <a:buChar char="»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08176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64208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500" dirty="0"/>
              <a:t>Top panel: Total Number of Intestinal and Multi-visceral Transplants Involving Intestine from 1990 – 2023 in Adults and Pediatric Population. Bottom panel: 1-, 3-, and 5- year Patient Survival Post- Transplantation for Intestinal Transplants Performed Between 2008 - 2015 </a:t>
            </a:r>
          </a:p>
          <a:p>
            <a:pPr marL="0" indent="0">
              <a:lnSpc>
                <a:spcPct val="90000"/>
              </a:lnSpc>
              <a:buNone/>
            </a:pPr>
            <a:endParaRPr lang="en-US" sz="35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0B6BA5-8AE5-F391-D902-CCE18C7C9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34196" y="4907582"/>
            <a:ext cx="13932943" cy="17077343"/>
          </a:xfrm>
          <a:prstGeom prst="rect">
            <a:avLst/>
          </a:prstGeom>
        </p:spPr>
      </p:pic>
      <p:pic>
        <p:nvPicPr>
          <p:cNvPr id="11" name="Picture 10" descr="A white sheet with numbers and text&#10;&#10;Description automatically generated with medium confidence">
            <a:extLst>
              <a:ext uri="{FF2B5EF4-FFF2-40B4-BE49-F238E27FC236}">
                <a16:creationId xmlns:a16="http://schemas.microsoft.com/office/drawing/2014/main" id="{47CB130D-1B0F-2A57-72ED-682EA3605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41078" y="4907582"/>
            <a:ext cx="14973770" cy="20021746"/>
          </a:xfrm>
          <a:prstGeom prst="rect">
            <a:avLst/>
          </a:prstGeom>
        </p:spPr>
      </p:pic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52B6B35F-FC5C-4749-76D6-977215AC4449}"/>
              </a:ext>
            </a:extLst>
          </p:cNvPr>
          <p:cNvSpPr txBox="1">
            <a:spLocks/>
          </p:cNvSpPr>
          <p:nvPr/>
        </p:nvSpPr>
        <p:spPr>
          <a:xfrm>
            <a:off x="18302772" y="25593837"/>
            <a:ext cx="15012076" cy="2186505"/>
          </a:xfrm>
          <a:prstGeom prst="rect">
            <a:avLst/>
          </a:prstGeom>
          <a:solidFill>
            <a:schemeClr val="bg1"/>
          </a:solidFill>
          <a:ln w="63500" cap="flat" cmpd="sng">
            <a:solidFill>
              <a:schemeClr val="tx1"/>
            </a:solidFill>
            <a:miter lim="800000"/>
          </a:ln>
        </p:spPr>
        <p:txBody>
          <a:bodyPr vert="horz" lIns="384048" tIns="192024" rIns="384048" bIns="192024" rtlCol="0">
            <a:noAutofit/>
          </a:bodyPr>
          <a:lstStyle>
            <a:lvl1pPr marL="1920240" indent="-192024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5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60520" indent="-1600200" algn="l" defTabSz="2560320" rtl="0" eaLnBrk="1" latinLnBrk="0" hangingPunct="1">
              <a:spcBef>
                <a:spcPct val="20000"/>
              </a:spcBef>
              <a:buFont typeface="Arial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61120" indent="-1280160" algn="l" defTabSz="2560320" rtl="0" eaLnBrk="1" latinLnBrk="0" hangingPunct="1">
              <a:spcBef>
                <a:spcPct val="20000"/>
              </a:spcBef>
              <a:buFont typeface="Arial"/>
              <a:buChar char="–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1440" indent="-1280160" algn="l" defTabSz="2560320" rtl="0" eaLnBrk="1" latinLnBrk="0" hangingPunct="1">
              <a:spcBef>
                <a:spcPct val="20000"/>
              </a:spcBef>
              <a:buFont typeface="Arial"/>
              <a:buChar char="»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08176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64208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0" indent="-1280160" algn="l" defTabSz="2560320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500" dirty="0"/>
              <a:t>Top panel: total number of intestinal and multi-visceral transplants from 1990 – 2023 in adults vs. pediatric population. Bottom panel: post-transplant 1-, 3-, 5- year survival for intestinal transplants from 2008 - 2015 </a:t>
            </a:r>
          </a:p>
          <a:p>
            <a:pPr marL="0" indent="0">
              <a:lnSpc>
                <a:spcPct val="90000"/>
              </a:lnSpc>
              <a:buNone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866977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1D1B10"/>
      </a:dk1>
      <a:lt1>
        <a:sysClr val="window" lastClr="FFFFFF"/>
      </a:lt1>
      <a:dk2>
        <a:srgbClr val="900000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635</TotalTime>
  <Words>571</Words>
  <Application>Microsoft Macintosh PowerPoint</Application>
  <PresentationFormat>Custom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ouhsc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Sooter</dc:creator>
  <cp:lastModifiedBy>John Moon</cp:lastModifiedBy>
  <cp:revision>74</cp:revision>
  <dcterms:created xsi:type="dcterms:W3CDTF">2012-06-08T15:40:16Z</dcterms:created>
  <dcterms:modified xsi:type="dcterms:W3CDTF">2023-09-27T02:48:19Z</dcterms:modified>
</cp:coreProperties>
</file>